
<file path=[Content_Types].xml><?xml version="1.0" encoding="utf-8"?>
<Types xmlns="http://schemas.openxmlformats.org/package/2006/content-types">
  <Default Extension="xml" ContentType="application/xml"/>
  <Default Extension="docx" ContentType="application/vnd.openxmlformats-officedocument.wordprocessingml.document"/>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32"/>
  </p:notesMasterIdLst>
  <p:sldIdLst>
    <p:sldId id="256" r:id="rId2"/>
    <p:sldId id="282" r:id="rId3"/>
    <p:sldId id="265" r:id="rId4"/>
    <p:sldId id="267" r:id="rId5"/>
    <p:sldId id="261" r:id="rId6"/>
    <p:sldId id="263" r:id="rId7"/>
    <p:sldId id="283" r:id="rId8"/>
    <p:sldId id="284" r:id="rId9"/>
    <p:sldId id="285" r:id="rId10"/>
    <p:sldId id="287" r:id="rId11"/>
    <p:sldId id="286" r:id="rId12"/>
    <p:sldId id="280" r:id="rId13"/>
    <p:sldId id="268" r:id="rId14"/>
    <p:sldId id="288" r:id="rId15"/>
    <p:sldId id="289" r:id="rId16"/>
    <p:sldId id="290" r:id="rId17"/>
    <p:sldId id="291" r:id="rId18"/>
    <p:sldId id="292" r:id="rId19"/>
    <p:sldId id="293" r:id="rId20"/>
    <p:sldId id="259" r:id="rId21"/>
    <p:sldId id="298" r:id="rId22"/>
    <p:sldId id="300" r:id="rId23"/>
    <p:sldId id="301" r:id="rId24"/>
    <p:sldId id="296" r:id="rId25"/>
    <p:sldId id="297" r:id="rId26"/>
    <p:sldId id="279" r:id="rId27"/>
    <p:sldId id="294" r:id="rId28"/>
    <p:sldId id="281" r:id="rId29"/>
    <p:sldId id="299" r:id="rId30"/>
    <p:sldId id="277"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883" autoAdjust="0"/>
    <p:restoredTop sz="98259" autoAdjust="0"/>
  </p:normalViewPr>
  <p:slideViewPr>
    <p:cSldViewPr snapToGrid="0" snapToObjects="1">
      <p:cViewPr>
        <p:scale>
          <a:sx n="100" d="100"/>
          <a:sy n="100" d="100"/>
        </p:scale>
        <p:origin x="-560" y="-368"/>
      </p:cViewPr>
      <p:guideLst>
        <p:guide orient="horz" pos="2160"/>
        <p:guide pos="2880"/>
      </p:guideLst>
    </p:cSldViewPr>
  </p:slideViewPr>
  <p:outlineViewPr>
    <p:cViewPr>
      <p:scale>
        <a:sx n="33" d="100"/>
        <a:sy n="33" d="100"/>
      </p:scale>
      <p:origin x="0" y="1970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 Id="rId2" Type="http://schemas.openxmlformats.org/officeDocument/2006/relationships/image" Target="../media/image25.emf"/><Relationship Id="rId3"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image" Target="../media/image27.emf"/><Relationship Id="rId2"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emf"/><Relationship Id="rId2" Type="http://schemas.openxmlformats.org/officeDocument/2006/relationships/image" Target="../media/image3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DEC004-1CF9-B94F-ACBD-A7B68D31C403}" type="datetimeFigureOut">
              <a:rPr lang="en-US" smtClean="0"/>
              <a:t>5/5/17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C93ED3-707D-224F-92D7-27DD52359C4A}" type="slidenum">
              <a:rPr lang="en-US" smtClean="0"/>
              <a:t>‹#›</a:t>
            </a:fld>
            <a:endParaRPr lang="en-US"/>
          </a:p>
        </p:txBody>
      </p:sp>
    </p:spTree>
    <p:extLst>
      <p:ext uri="{BB962C8B-B14F-4D97-AF65-F5344CB8AC3E}">
        <p14:creationId xmlns:p14="http://schemas.microsoft.com/office/powerpoint/2010/main" val="25732911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93ED3-707D-224F-92D7-27DD52359C4A}" type="slidenum">
              <a:rPr lang="en-US" smtClean="0"/>
              <a:t>18</a:t>
            </a:fld>
            <a:endParaRPr lang="en-US"/>
          </a:p>
        </p:txBody>
      </p:sp>
    </p:spTree>
    <p:extLst>
      <p:ext uri="{BB962C8B-B14F-4D97-AF65-F5344CB8AC3E}">
        <p14:creationId xmlns:p14="http://schemas.microsoft.com/office/powerpoint/2010/main" val="1302550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cstate="print">
            <a:duotone>
              <a:prstClr val="black"/>
              <a:schemeClr val="accent2">
                <a:tint val="45000"/>
                <a:satMod val="400000"/>
              </a:schemeClr>
            </a:duotone>
            <a:extLst>
              <a:ext uri="{28A0092B-C50C-407E-A947-70E740481C1C}">
                <a14:useLocalDpi xmlns:a14="http://schemas.microsoft.com/office/drawing/2010/main"/>
              </a:ext>
            </a:extLst>
          </a:blip>
          <a:srcRect l="53723" t="46829" r="5491"/>
          <a:stretch/>
        </p:blipFill>
        <p:spPr>
          <a:xfrm rot="5400000" flipH="1">
            <a:off x="5640620" y="1441251"/>
            <a:ext cx="3519399" cy="3441027"/>
          </a:xfrm>
          <a:prstGeom prst="rect">
            <a:avLst/>
          </a:prstGeom>
        </p:spPr>
      </p:pic>
      <p:sp>
        <p:nvSpPr>
          <p:cNvPr id="8" name="AutoShape 3"/>
          <p:cNvSpPr>
            <a:spLocks noChangeAspect="1" noChangeArrowheads="1" noTextEdit="1"/>
          </p:cNvSpPr>
          <p:nvPr/>
        </p:nvSpPr>
        <p:spPr bwMode="auto">
          <a:xfrm rot="16200000">
            <a:off x="3800344" y="1503009"/>
            <a:ext cx="6858002" cy="3809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ctrTitle"/>
          </p:nvPr>
        </p:nvSpPr>
        <p:spPr>
          <a:xfrm>
            <a:off x="201168" y="235945"/>
            <a:ext cx="4160172" cy="877163"/>
          </a:xfrm>
        </p:spPr>
        <p:txBody>
          <a:bodyPr/>
          <a:lstStyle>
            <a:lvl1pPr algn="l">
              <a:defRPr sz="300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01168" y="1761403"/>
            <a:ext cx="3255297" cy="757130"/>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9" name="TextBox 18"/>
          <p:cNvSpPr txBox="1"/>
          <p:nvPr/>
        </p:nvSpPr>
        <p:spPr>
          <a:xfrm>
            <a:off x="211134" y="6313043"/>
            <a:ext cx="2114681" cy="400110"/>
          </a:xfrm>
          <a:prstGeom prst="rect">
            <a:avLst/>
          </a:prstGeom>
          <a:noFill/>
        </p:spPr>
        <p:txBody>
          <a:bodyPr wrap="none" rtlCol="0">
            <a:spAutoFit/>
          </a:bodyPr>
          <a:lstStyle/>
          <a:p>
            <a:r>
              <a:rPr lang="en-US" sz="1000" b="0" dirty="0">
                <a:solidFill>
                  <a:schemeClr val="tx2"/>
                </a:solidFill>
              </a:rPr>
              <a:t>ORNL is managed by UT-Battelle </a:t>
            </a:r>
            <a:br>
              <a:rPr lang="en-US" sz="1000" b="0" dirty="0">
                <a:solidFill>
                  <a:schemeClr val="tx2"/>
                </a:solidFill>
              </a:rPr>
            </a:br>
            <a:r>
              <a:rPr lang="en-US" sz="1000" b="0" dirty="0">
                <a:solidFill>
                  <a:schemeClr val="tx2"/>
                </a:solidFill>
              </a:rPr>
              <a:t>for the US Department of Energy</a:t>
            </a:r>
          </a:p>
        </p:txBody>
      </p:sp>
      <p:pic>
        <p:nvPicPr>
          <p:cNvPr id="24" name="Picture 23"/>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7448550" y="6338371"/>
            <a:ext cx="1329900" cy="316766"/>
          </a:xfrm>
          <a:prstGeom prst="rect">
            <a:avLst/>
          </a:prstGeom>
        </p:spPr>
      </p:pic>
    </p:spTree>
    <p:extLst>
      <p:ext uri="{BB962C8B-B14F-4D97-AF65-F5344CB8AC3E}">
        <p14:creationId xmlns:p14="http://schemas.microsoft.com/office/powerpoint/2010/main" val="1857142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9433" y="236982"/>
            <a:ext cx="8636290" cy="484748"/>
          </a:xfrm>
        </p:spPr>
        <p:txBody>
          <a:bodyPr/>
          <a:lstStyle>
            <a:lvl1pPr>
              <a:defRPr sz="3000"/>
            </a:lvl1pPr>
          </a:lstStyle>
          <a:p>
            <a:r>
              <a:rPr lang="en-US" smtClean="0"/>
              <a:t>Click to edit Master title style</a:t>
            </a:r>
            <a:endParaRPr lang="en-US" dirty="0"/>
          </a:p>
        </p:txBody>
      </p:sp>
      <p:sp>
        <p:nvSpPr>
          <p:cNvPr id="3" name="Content Placeholder 2"/>
          <p:cNvSpPr>
            <a:spLocks noGrp="1"/>
          </p:cNvSpPr>
          <p:nvPr>
            <p:ph idx="1"/>
          </p:nvPr>
        </p:nvSpPr>
        <p:spPr>
          <a:xfrm>
            <a:off x="201168" y="1508760"/>
            <a:ext cx="8642640" cy="4195415"/>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sz="1600">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168" y="236982"/>
            <a:ext cx="8628678" cy="484748"/>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204415" y="1402417"/>
            <a:ext cx="4192528" cy="821190"/>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04415" y="2227999"/>
            <a:ext cx="4192528" cy="3674610"/>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53492" y="1402417"/>
            <a:ext cx="4194175" cy="821190"/>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53492" y="2227999"/>
            <a:ext cx="4194175" cy="3674610"/>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duotone>
              <a:prstClr val="black"/>
              <a:schemeClr val="accent2">
                <a:tint val="45000"/>
                <a:satMod val="400000"/>
              </a:schemeClr>
            </a:duotone>
            <a:extLst>
              <a:ext uri="{28A0092B-C50C-407E-A947-70E740481C1C}">
                <a14:useLocalDpi xmlns:a14="http://schemas.microsoft.com/office/drawing/2010/main"/>
              </a:ext>
            </a:extLst>
          </a:blip>
          <a:srcRect l="53723" t="46829" r="5491"/>
          <a:stretch/>
        </p:blipFill>
        <p:spPr>
          <a:xfrm rot="5400000" flipH="1">
            <a:off x="-39313" y="38845"/>
            <a:ext cx="3519399" cy="3441027"/>
          </a:xfrm>
          <a:prstGeom prst="rect">
            <a:avLst/>
          </a:prstGeom>
        </p:spPr>
      </p:pic>
      <p:sp>
        <p:nvSpPr>
          <p:cNvPr id="7" name="Freeform 13"/>
          <p:cNvSpPr>
            <a:spLocks/>
          </p:cNvSpPr>
          <p:nvPr/>
        </p:nvSpPr>
        <p:spPr bwMode="auto">
          <a:xfrm>
            <a:off x="5377263" y="0"/>
            <a:ext cx="1236663" cy="6858000"/>
          </a:xfrm>
          <a:custGeom>
            <a:avLst/>
            <a:gdLst>
              <a:gd name="T0" fmla="*/ 221 w 402"/>
              <a:gd name="T1" fmla="*/ 2166 h 2166"/>
              <a:gd name="T2" fmla="*/ 240 w 402"/>
              <a:gd name="T3" fmla="*/ 2166 h 2166"/>
              <a:gd name="T4" fmla="*/ 90 w 402"/>
              <a:gd name="T5" fmla="*/ 0 h 2166"/>
              <a:gd name="T6" fmla="*/ 0 w 402"/>
              <a:gd name="T7" fmla="*/ 0 h 2166"/>
              <a:gd name="T8" fmla="*/ 221 w 402"/>
              <a:gd name="T9" fmla="*/ 2166 h 2166"/>
            </a:gdLst>
            <a:ahLst/>
            <a:cxnLst>
              <a:cxn ang="0">
                <a:pos x="T0" y="T1"/>
              </a:cxn>
              <a:cxn ang="0">
                <a:pos x="T2" y="T3"/>
              </a:cxn>
              <a:cxn ang="0">
                <a:pos x="T4" y="T5"/>
              </a:cxn>
              <a:cxn ang="0">
                <a:pos x="T6" y="T7"/>
              </a:cxn>
              <a:cxn ang="0">
                <a:pos x="T8" y="T9"/>
              </a:cxn>
            </a:cxnLst>
            <a:rect l="0" t="0" r="r" b="b"/>
            <a:pathLst>
              <a:path w="402" h="2166">
                <a:moveTo>
                  <a:pt x="221" y="2166"/>
                </a:moveTo>
                <a:cubicBezTo>
                  <a:pt x="240" y="2166"/>
                  <a:pt x="240" y="2166"/>
                  <a:pt x="240" y="2166"/>
                </a:cubicBezTo>
                <a:cubicBezTo>
                  <a:pt x="240" y="2166"/>
                  <a:pt x="402" y="989"/>
                  <a:pt x="90" y="0"/>
                </a:cubicBezTo>
                <a:cubicBezTo>
                  <a:pt x="0" y="0"/>
                  <a:pt x="0" y="0"/>
                  <a:pt x="0" y="0"/>
                </a:cubicBezTo>
                <a:cubicBezTo>
                  <a:pt x="0" y="0"/>
                  <a:pt x="346" y="767"/>
                  <a:pt x="221" y="2166"/>
                </a:cubicBezTo>
                <a:close/>
              </a:path>
            </a:pathLst>
          </a:custGeom>
          <a:solidFill>
            <a:schemeClr val="accent2"/>
          </a:solidFill>
          <a:ln>
            <a:noFill/>
          </a:ln>
          <a:effectLst>
            <a:outerShdw dist="25400" algn="l" rotWithShape="0">
              <a:schemeClr val="tx2"/>
            </a:outerShdw>
          </a:effec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201167" y="237744"/>
            <a:ext cx="4341471" cy="1117600"/>
          </a:xfrm>
        </p:spPr>
        <p:txBody>
          <a:bodyPr/>
          <a:lstStyle/>
          <a:p>
            <a:r>
              <a:rPr lang="en-US" smtClean="0"/>
              <a:t>Click to edit Master title style</a:t>
            </a:r>
            <a:endParaRPr lang="en-US"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l="53628" r="14333" b="9696"/>
          <a:stretch/>
        </p:blipFill>
        <p:spPr>
          <a:xfrm>
            <a:off x="6214534" y="65"/>
            <a:ext cx="2929466" cy="6192917"/>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48550" y="6338371"/>
            <a:ext cx="1329900" cy="316766"/>
          </a:xfrm>
          <a:prstGeom prst="rect">
            <a:avLst/>
          </a:prstGeom>
        </p:spPr>
      </p:pic>
      <p:sp>
        <p:nvSpPr>
          <p:cNvPr id="9" name="Rectangle 8"/>
          <p:cNvSpPr/>
          <p:nvPr userDrawn="1"/>
        </p:nvSpPr>
        <p:spPr bwMode="auto">
          <a:xfrm>
            <a:off x="5791200" y="0"/>
            <a:ext cx="3365146" cy="6858000"/>
          </a:xfrm>
          <a:prstGeom prst="rect">
            <a:avLst/>
          </a:prstGeom>
          <a:solidFill>
            <a:schemeClr val="bg2"/>
          </a:solidFill>
          <a:ln w="9525" cap="flat" cmpd="sng" algn="ctr">
            <a:noFill/>
            <a:prstDash val="solid"/>
            <a:round/>
            <a:headEnd type="none" w="med" len="med"/>
            <a:tailEnd type="none" w="med" len="med"/>
          </a:ln>
          <a:effectLst/>
        </p:spPr>
        <p:txBody>
          <a:bodyPr/>
          <a:lstStyle/>
          <a:p>
            <a:pPr eaLnBrk="0" hangingPunct="0">
              <a:defRPr/>
            </a:pPr>
            <a:endParaRPr lang="en-US">
              <a:latin typeface="Arial" pitchFamily="34" charset="0"/>
              <a:cs typeface="Arial" pitchFamily="34" charset="0"/>
            </a:endParaRPr>
          </a:p>
        </p:txBody>
      </p:sp>
      <p:cxnSp>
        <p:nvCxnSpPr>
          <p:cNvPr id="10" name="Straight Arrow Connector 9"/>
          <p:cNvCxnSpPr/>
          <p:nvPr userDrawn="1"/>
        </p:nvCxnSpPr>
        <p:spPr>
          <a:xfrm>
            <a:off x="5791200" y="0"/>
            <a:ext cx="0" cy="685800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48550" y="6338371"/>
            <a:ext cx="1329900" cy="316766"/>
          </a:xfrm>
          <a:prstGeom prst="rect">
            <a:avLst/>
          </a:prstGeom>
        </p:spPr>
      </p:pic>
      <p:pic>
        <p:nvPicPr>
          <p:cNvPr id="13" name="Picture 12"/>
          <p:cNvPicPr>
            <a:picLocks noChangeAspect="1"/>
          </p:cNvPicPr>
          <p:nvPr userDrawn="1"/>
        </p:nvPicPr>
        <p:blipFill rotWithShape="1">
          <a:blip r:embed="rId6" cstate="print">
            <a:extLst>
              <a:ext uri="{28A0092B-C50C-407E-A947-70E740481C1C}">
                <a14:useLocalDpi xmlns:a14="http://schemas.microsoft.com/office/drawing/2010/main" val="0"/>
              </a:ext>
            </a:extLst>
          </a:blip>
          <a:srcRect l="61354" t="1250" r="1844"/>
          <a:stretch/>
        </p:blipFill>
        <p:spPr>
          <a:xfrm>
            <a:off x="5791201" y="0"/>
            <a:ext cx="3365146" cy="6772274"/>
          </a:xfrm>
          <a:prstGeom prst="rect">
            <a:avLst/>
          </a:prstGeom>
        </p:spPr>
      </p:pic>
    </p:spTree>
    <p:extLst>
      <p:ext uri="{BB962C8B-B14F-4D97-AF65-F5344CB8AC3E}">
        <p14:creationId xmlns:p14="http://schemas.microsoft.com/office/powerpoint/2010/main" val="612109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168" y="237744"/>
            <a:ext cx="8628678" cy="484748"/>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336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679D464-E985-E645-B44A-AAAA34720B52}" type="datetimeFigureOut">
              <a:rPr lang="en-US" smtClean="0"/>
              <a:t>5/5/17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F08E1375-C526-0643-8187-DA221206B5EF}" type="slidenum">
              <a:rPr lang="en-US" smtClean="0"/>
              <a:t>‹#›</a:t>
            </a:fld>
            <a:endParaRPr lang="en-US"/>
          </a:p>
        </p:txBody>
      </p:sp>
    </p:spTree>
    <p:extLst>
      <p:ext uri="{BB962C8B-B14F-4D97-AF65-F5344CB8AC3E}">
        <p14:creationId xmlns:p14="http://schemas.microsoft.com/office/powerpoint/2010/main" val="29685913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0" Type="http://schemas.openxmlformats.org/officeDocument/2006/relationships/image" Target="../media/image2.png"/><Relationship Id="rId11"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9" cstate="print">
            <a:extLst>
              <a:ext uri="{28A0092B-C50C-407E-A947-70E740481C1C}">
                <a14:useLocalDpi xmlns:a14="http://schemas.microsoft.com/office/drawing/2010/main"/>
              </a:ext>
            </a:extLst>
          </a:blip>
          <a:srcRect b="-1"/>
          <a:stretch/>
        </p:blipFill>
        <p:spPr>
          <a:xfrm>
            <a:off x="5083728" y="1812022"/>
            <a:ext cx="4060272" cy="5045846"/>
          </a:xfrm>
          <a:prstGeom prst="rect">
            <a:avLst/>
          </a:prstGeom>
        </p:spPr>
      </p:pic>
      <p:pic>
        <p:nvPicPr>
          <p:cNvPr id="13" name="Picture 1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48550" y="6338371"/>
            <a:ext cx="1329900" cy="316766"/>
          </a:xfrm>
          <a:prstGeom prst="rect">
            <a:avLst/>
          </a:prstGeom>
        </p:spPr>
      </p:pic>
      <p:pic>
        <p:nvPicPr>
          <p:cNvPr id="12" name="Picture 11"/>
          <p:cNvPicPr>
            <a:picLocks noChangeAspect="1"/>
          </p:cNvPicPr>
          <p:nvPr/>
        </p:nvPicPr>
        <p:blipFill rotWithShape="1">
          <a:blip r:embed="rId11" cstate="print">
            <a:duotone>
              <a:prstClr val="black"/>
              <a:schemeClr val="accent2">
                <a:tint val="45000"/>
                <a:satMod val="400000"/>
              </a:schemeClr>
            </a:duotone>
            <a:extLst>
              <a:ext uri="{28A0092B-C50C-407E-A947-70E740481C1C}">
                <a14:useLocalDpi xmlns:a14="http://schemas.microsoft.com/office/drawing/2010/main"/>
              </a:ext>
            </a:extLst>
          </a:blip>
          <a:srcRect l="53723" t="46829" r="5491"/>
          <a:stretch/>
        </p:blipFill>
        <p:spPr>
          <a:xfrm rot="5400000" flipH="1">
            <a:off x="-39313" y="38845"/>
            <a:ext cx="3519399" cy="3441027"/>
          </a:xfrm>
          <a:prstGeom prst="rect">
            <a:avLst/>
          </a:prstGeom>
        </p:spPr>
      </p:pic>
      <p:sp>
        <p:nvSpPr>
          <p:cNvPr id="1026" name="Title Placeholder 1"/>
          <p:cNvSpPr>
            <a:spLocks noGrp="1"/>
          </p:cNvSpPr>
          <p:nvPr>
            <p:ph type="title"/>
          </p:nvPr>
        </p:nvSpPr>
        <p:spPr bwMode="auto">
          <a:xfrm>
            <a:off x="201168" y="237744"/>
            <a:ext cx="8628678" cy="484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201168" y="1508760"/>
            <a:ext cx="8642640"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6"/>
          <p:cNvSpPr>
            <a:spLocks noChangeArrowheads="1"/>
          </p:cNvSpPr>
          <p:nvPr/>
        </p:nvSpPr>
        <p:spPr bwMode="auto">
          <a:xfrm flipH="1">
            <a:off x="22695" y="6513051"/>
            <a:ext cx="210301" cy="152400"/>
          </a:xfrm>
          <a:prstGeom prst="rect">
            <a:avLst/>
          </a:prstGeom>
          <a:noFill/>
          <a:ln w="9525">
            <a:noFill/>
            <a:miter lim="800000"/>
            <a:headEnd/>
            <a:tailEnd/>
          </a:ln>
          <a:effectLst/>
        </p:spPr>
        <p:txBody>
          <a:bodyPr lIns="0" tIns="0" rIns="0" bIns="0"/>
          <a:lstStyle/>
          <a:p>
            <a:pPr algn="r" defTabSz="173038">
              <a:lnSpc>
                <a:spcPct val="90000"/>
              </a:lnSpc>
              <a:tabLst>
                <a:tab pos="230188" algn="l"/>
              </a:tabLst>
              <a:defRPr/>
            </a:pPr>
            <a:fld id="{040BB257-551A-4736-B50F-DCF1BA034C06}" type="slidenum">
              <a:rPr lang="en-US" sz="1000" smtClean="0">
                <a:solidFill>
                  <a:schemeClr val="bg1">
                    <a:lumMod val="75000"/>
                  </a:schemeClr>
                </a:solidFill>
                <a:latin typeface="Arial" pitchFamily="34" charset="0"/>
                <a:cs typeface="Arial" pitchFamily="34" charset="0"/>
              </a:rPr>
              <a:pPr algn="r" defTabSz="173038">
                <a:lnSpc>
                  <a:spcPct val="90000"/>
                </a:lnSpc>
                <a:tabLst>
                  <a:tab pos="230188" algn="l"/>
                </a:tabLst>
                <a:defRPr/>
              </a:pPr>
              <a:t>‹#›</a:t>
            </a:fld>
            <a:endParaRPr lang="en-US" sz="1000" dirty="0">
              <a:solidFill>
                <a:schemeClr val="bg1">
                  <a:lumMod val="75000"/>
                </a:schemeClr>
              </a:solidFill>
              <a:latin typeface="Arial" pitchFamily="34" charset="0"/>
              <a:cs typeface="Arial" pitchFamily="34" charset="0"/>
            </a:endParaRPr>
          </a:p>
        </p:txBody>
      </p:sp>
      <p:sp>
        <p:nvSpPr>
          <p:cNvPr id="14" name="Rectangle 256"/>
          <p:cNvSpPr txBox="1">
            <a:spLocks noChangeArrowheads="1"/>
          </p:cNvSpPr>
          <p:nvPr/>
        </p:nvSpPr>
        <p:spPr>
          <a:xfrm>
            <a:off x="216123" y="6574170"/>
            <a:ext cx="2895600" cy="182562"/>
          </a:xfrm>
          <a:prstGeom prst="rect">
            <a:avLst/>
          </a:prstGeom>
          <a:ln/>
        </p:spPr>
        <p:txBody>
          <a:bodyPr anchor="ctr"/>
          <a:lstStyle/>
          <a:p>
            <a:pPr algn="l"/>
            <a:r>
              <a:rPr lang="en-US" sz="1000" b="0" dirty="0" err="1" smtClean="0">
                <a:solidFill>
                  <a:srgbClr val="BFBFBF"/>
                </a:solidFill>
                <a:latin typeface="Arial" pitchFamily="34" charset="0"/>
                <a:cs typeface="Arial" pitchFamily="34" charset="0"/>
              </a:rPr>
              <a:t>Codestock</a:t>
            </a:r>
            <a:endParaRPr lang="en-US" sz="1000" b="0" dirty="0">
              <a:solidFill>
                <a:srgbClr val="BFBFBF"/>
              </a:solidFill>
              <a:latin typeface="Arial" pitchFamily="34" charset="0"/>
              <a:cs typeface="Arial" pitchFamily="34" charset="0"/>
            </a:endParaRPr>
          </a:p>
        </p:txBody>
      </p:sp>
      <p:sp>
        <p:nvSpPr>
          <p:cNvPr id="43" name="Rectangle 14"/>
          <p:cNvSpPr>
            <a:spLocks noChangeArrowheads="1"/>
          </p:cNvSpPr>
          <p:nvPr/>
        </p:nvSpPr>
        <p:spPr bwMode="auto">
          <a:xfrm>
            <a:off x="-569913" y="-2814638"/>
            <a:ext cx="25400" cy="1588"/>
          </a:xfrm>
          <a:prstGeom prst="rect">
            <a:avLst/>
          </a:prstGeom>
          <a:solidFill>
            <a:srgbClr val="85B7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Lst>
  <p:txStyles>
    <p:titleStyle>
      <a:lvl1pPr algn="l" rtl="0" eaLnBrk="1" fontAlgn="base" hangingPunct="1">
        <a:lnSpc>
          <a:spcPct val="85000"/>
        </a:lnSpc>
        <a:spcBef>
          <a:spcPct val="0"/>
        </a:spcBef>
        <a:spcAft>
          <a:spcPct val="0"/>
        </a:spcAft>
        <a:defRPr sz="3000" b="1" kern="1200">
          <a:solidFill>
            <a:schemeClr val="tx2"/>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2"/>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2"/>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2"/>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2"/>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gif"/><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image" Target="../media/image1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package" Target="../embeddings/Microsoft_Word_Document1.docx"/><Relationship Id="rId5" Type="http://schemas.openxmlformats.org/officeDocument/2006/relationships/image" Target="../media/image24.emf"/><Relationship Id="rId6" Type="http://schemas.openxmlformats.org/officeDocument/2006/relationships/package" Target="../embeddings/Microsoft_Word_Document2.docx"/><Relationship Id="rId7" Type="http://schemas.openxmlformats.org/officeDocument/2006/relationships/image" Target="../media/image25.emf"/><Relationship Id="rId8" Type="http://schemas.openxmlformats.org/officeDocument/2006/relationships/package" Target="../embeddings/Microsoft_Word_Document3.docx"/><Relationship Id="rId9" Type="http://schemas.openxmlformats.org/officeDocument/2006/relationships/image" Target="../media/image2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package" Target="../embeddings/Microsoft_Word_Document4.docx"/><Relationship Id="rId5" Type="http://schemas.openxmlformats.org/officeDocument/2006/relationships/image" Target="../media/image27.emf"/><Relationship Id="rId6" Type="http://schemas.openxmlformats.org/officeDocument/2006/relationships/package" Target="../embeddings/Microsoft_Word_Document5.docx"/><Relationship Id="rId7" Type="http://schemas.openxmlformats.org/officeDocument/2006/relationships/image" Target="../media/image28.emf"/><Relationship Id="rId8" Type="http://schemas.openxmlformats.org/officeDocument/2006/relationships/package" Target="../embeddings/Microsoft_Word_Document6.docx"/><Relationship Id="rId9" Type="http://schemas.openxmlformats.org/officeDocument/2006/relationships/image" Target="../media/image29.emf"/><Relationship Id="rId10" Type="http://schemas.openxmlformats.org/officeDocument/2006/relationships/package" Target="../embeddings/Microsoft_Word_Document7.docx"/><Relationship Id="rId11" Type="http://schemas.openxmlformats.org/officeDocument/2006/relationships/image" Target="../media/image30.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package" Target="../embeddings/Microsoft_Word_Document8.docx"/><Relationship Id="rId5" Type="http://schemas.openxmlformats.org/officeDocument/2006/relationships/image" Target="../media/image31.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package" Target="../embeddings/Microsoft_Word_Document9.docx"/><Relationship Id="rId5" Type="http://schemas.openxmlformats.org/officeDocument/2006/relationships/image" Target="../media/image31.emf"/><Relationship Id="rId6" Type="http://schemas.openxmlformats.org/officeDocument/2006/relationships/package" Target="../embeddings/Microsoft_Word_Document10.docx"/><Relationship Id="rId7" Type="http://schemas.openxmlformats.org/officeDocument/2006/relationships/image" Target="../media/image32.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9.gif"/><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package" Target="../embeddings/Microsoft_Word_Document11.docx"/><Relationship Id="rId5" Type="http://schemas.openxmlformats.org/officeDocument/2006/relationships/image" Target="../media/image33.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package" Target="../embeddings/Microsoft_Word_Document12.docx"/><Relationship Id="rId5" Type="http://schemas.openxmlformats.org/officeDocument/2006/relationships/image" Target="../media/image32.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741470" y="20531802"/>
            <a:ext cx="14317147" cy="7816151"/>
            <a:chOff x="1268794" y="18819882"/>
            <a:chExt cx="19122457" cy="10408157"/>
          </a:xfrm>
        </p:grpSpPr>
        <p:pic>
          <p:nvPicPr>
            <p:cNvPr id="23" name="Picture 22" descr="Screen Shot 2015-10-01 at 2.58.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794" y="19601439"/>
              <a:ext cx="13804900" cy="9626600"/>
            </a:xfrm>
            <a:prstGeom prst="rect">
              <a:avLst/>
            </a:prstGeom>
          </p:spPr>
        </p:pic>
        <p:pic>
          <p:nvPicPr>
            <p:cNvPr id="24" name="Picture 23"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745303" y="19998267"/>
              <a:ext cx="2262228" cy="1211058"/>
            </a:xfrm>
            <a:prstGeom prst="rect">
              <a:avLst/>
            </a:prstGeom>
          </p:spPr>
        </p:pic>
        <p:pic>
          <p:nvPicPr>
            <p:cNvPr id="25" name="Picture 24"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0584580"/>
              <a:ext cx="2262228" cy="1211058"/>
            </a:xfrm>
            <a:prstGeom prst="rect">
              <a:avLst/>
            </a:prstGeom>
          </p:spPr>
        </p:pic>
        <p:pic>
          <p:nvPicPr>
            <p:cNvPr id="26" name="Picture 25"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752664" y="19998267"/>
              <a:ext cx="2262228" cy="1211058"/>
            </a:xfrm>
            <a:prstGeom prst="rect">
              <a:avLst/>
            </a:prstGeom>
          </p:spPr>
        </p:pic>
        <p:pic>
          <p:nvPicPr>
            <p:cNvPr id="27" name="Picture 26"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85300" y="20752941"/>
              <a:ext cx="2262228" cy="1211058"/>
            </a:xfrm>
            <a:prstGeom prst="rect">
              <a:avLst/>
            </a:prstGeom>
          </p:spPr>
        </p:pic>
        <p:pic>
          <p:nvPicPr>
            <p:cNvPr id="28" name="Picture 27"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1067852"/>
              <a:ext cx="2262228" cy="1211058"/>
            </a:xfrm>
            <a:prstGeom prst="rect">
              <a:avLst/>
            </a:prstGeom>
          </p:spPr>
        </p:pic>
        <p:pic>
          <p:nvPicPr>
            <p:cNvPr id="29" name="Picture 28"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172142" y="21064671"/>
              <a:ext cx="2262228" cy="1211058"/>
            </a:xfrm>
            <a:prstGeom prst="rect">
              <a:avLst/>
            </a:prstGeom>
          </p:spPr>
        </p:pic>
        <p:pic>
          <p:nvPicPr>
            <p:cNvPr id="30" name="Picture 29"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05038" y="26181719"/>
              <a:ext cx="2262228" cy="1211058"/>
            </a:xfrm>
            <a:prstGeom prst="rect">
              <a:avLst/>
            </a:prstGeom>
          </p:spPr>
        </p:pic>
        <p:pic>
          <p:nvPicPr>
            <p:cNvPr id="31" name="Picture 30"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258737" y="26181719"/>
              <a:ext cx="2262228" cy="1211058"/>
            </a:xfrm>
            <a:prstGeom prst="rect">
              <a:avLst/>
            </a:prstGeom>
          </p:spPr>
        </p:pic>
        <p:pic>
          <p:nvPicPr>
            <p:cNvPr id="32" name="Picture 31" descr="messeng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1254" y="24248534"/>
              <a:ext cx="1806447" cy="1214367"/>
            </a:xfrm>
            <a:prstGeom prst="rect">
              <a:avLst/>
            </a:prstGeom>
          </p:spPr>
        </p:pic>
        <p:sp>
          <p:nvSpPr>
            <p:cNvPr id="33" name="TextBox 32"/>
            <p:cNvSpPr txBox="1"/>
            <p:nvPr/>
          </p:nvSpPr>
          <p:spPr>
            <a:xfrm>
              <a:off x="1814957" y="18819882"/>
              <a:ext cx="6069837" cy="2369880"/>
            </a:xfrm>
            <a:prstGeom prst="rect">
              <a:avLst/>
            </a:prstGeom>
            <a:noFill/>
            <a:ln>
              <a:solidFill>
                <a:schemeClr val="tx1"/>
              </a:solidFill>
            </a:ln>
          </p:spPr>
          <p:txBody>
            <a:bodyPr wrap="square" rtlCol="0">
              <a:spAutoFit/>
            </a:bodyPr>
            <a:lstStyle/>
            <a:p>
              <a:r>
                <a:rPr lang="en-US" sz="3600" dirty="0" smtClean="0"/>
                <a:t>Graphical Processor (GPU)</a:t>
              </a:r>
            </a:p>
            <a:p>
              <a:r>
                <a:rPr lang="en-US" sz="3600" dirty="0" smtClean="0"/>
                <a:t>Has 1000’s of processing </a:t>
              </a:r>
            </a:p>
            <a:p>
              <a:r>
                <a:rPr lang="en-US" sz="3600" dirty="0"/>
                <a:t>e</a:t>
              </a:r>
              <a:r>
                <a:rPr lang="en-US" sz="3600" dirty="0" smtClean="0"/>
                <a:t>lement- make most of</a:t>
              </a:r>
            </a:p>
            <a:p>
              <a:r>
                <a:rPr lang="en-US" sz="3600" dirty="0" smtClean="0"/>
                <a:t>Class the GPU</a:t>
              </a:r>
              <a:r>
                <a:rPr lang="en-US" sz="4000" dirty="0" smtClean="0"/>
                <a:t>. </a:t>
              </a:r>
            </a:p>
          </p:txBody>
        </p:sp>
        <p:sp>
          <p:nvSpPr>
            <p:cNvPr id="34" name="TextBox 33"/>
            <p:cNvSpPr txBox="1"/>
            <p:nvPr/>
          </p:nvSpPr>
          <p:spPr>
            <a:xfrm>
              <a:off x="2035926" y="22467054"/>
              <a:ext cx="5961240" cy="2308324"/>
            </a:xfrm>
            <a:prstGeom prst="rect">
              <a:avLst/>
            </a:prstGeom>
            <a:noFill/>
            <a:ln>
              <a:solidFill>
                <a:schemeClr val="tx1"/>
              </a:solidFill>
            </a:ln>
          </p:spPr>
          <p:txBody>
            <a:bodyPr wrap="square" rtlCol="0">
              <a:spAutoFit/>
            </a:bodyPr>
            <a:lstStyle/>
            <a:p>
              <a:r>
                <a:rPr lang="en-US" sz="3600" dirty="0" smtClean="0"/>
                <a:t>Central Processing Unit (CPU). Has 16 of processing elements- 1-5 students</a:t>
              </a:r>
              <a:endParaRPr lang="en-US" sz="4000" dirty="0" smtClean="0"/>
            </a:p>
          </p:txBody>
        </p:sp>
        <p:sp>
          <p:nvSpPr>
            <p:cNvPr id="35" name="TextBox 34"/>
            <p:cNvSpPr txBox="1"/>
            <p:nvPr/>
          </p:nvSpPr>
          <p:spPr>
            <a:xfrm>
              <a:off x="15648884" y="20956561"/>
              <a:ext cx="4742367" cy="5632311"/>
            </a:xfrm>
            <a:prstGeom prst="rect">
              <a:avLst/>
            </a:prstGeom>
            <a:noFill/>
            <a:ln>
              <a:solidFill>
                <a:schemeClr val="tx1"/>
              </a:solidFill>
            </a:ln>
          </p:spPr>
          <p:txBody>
            <a:bodyPr wrap="square" rtlCol="0">
              <a:spAutoFit/>
            </a:bodyPr>
            <a:lstStyle/>
            <a:p>
              <a:r>
                <a:rPr lang="en-US" sz="4000" dirty="0" smtClean="0"/>
                <a:t>Message passers- not hardware, but essential for the communication that allows the parts of the node to work together and with other nodes. – 2-4 students. </a:t>
              </a:r>
            </a:p>
          </p:txBody>
        </p:sp>
        <p:cxnSp>
          <p:nvCxnSpPr>
            <p:cNvPr id="36" name="Straight Arrow Connector 35"/>
            <p:cNvCxnSpPr/>
            <p:nvPr/>
          </p:nvCxnSpPr>
          <p:spPr>
            <a:xfrm>
              <a:off x="6143010" y="20584580"/>
              <a:ext cx="2280561" cy="1211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6542310" y="24603446"/>
              <a:ext cx="3026706" cy="1262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endCxn id="32" idx="3"/>
            </p:cNvCxnSpPr>
            <p:nvPr/>
          </p:nvCxnSpPr>
          <p:spPr>
            <a:xfrm flipH="1">
              <a:off x="13277701" y="24603446"/>
              <a:ext cx="2371183" cy="252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3893870" y="20684202"/>
            <a:ext cx="14317147" cy="7816151"/>
            <a:chOff x="1268794" y="18819882"/>
            <a:chExt cx="19122457" cy="10408157"/>
          </a:xfrm>
        </p:grpSpPr>
        <p:pic>
          <p:nvPicPr>
            <p:cNvPr id="40" name="Picture 39" descr="Screen Shot 2015-10-01 at 2.58.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794" y="19601439"/>
              <a:ext cx="13804900" cy="9626600"/>
            </a:xfrm>
            <a:prstGeom prst="rect">
              <a:avLst/>
            </a:prstGeom>
          </p:spPr>
        </p:pic>
        <p:pic>
          <p:nvPicPr>
            <p:cNvPr id="41" name="Picture 40"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745303" y="19998267"/>
              <a:ext cx="2262228" cy="1211058"/>
            </a:xfrm>
            <a:prstGeom prst="rect">
              <a:avLst/>
            </a:prstGeom>
          </p:spPr>
        </p:pic>
        <p:pic>
          <p:nvPicPr>
            <p:cNvPr id="42" name="Picture 41"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0584580"/>
              <a:ext cx="2262228" cy="1211058"/>
            </a:xfrm>
            <a:prstGeom prst="rect">
              <a:avLst/>
            </a:prstGeom>
          </p:spPr>
        </p:pic>
        <p:pic>
          <p:nvPicPr>
            <p:cNvPr id="43" name="Picture 42"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752664" y="19998267"/>
              <a:ext cx="2262228" cy="1211058"/>
            </a:xfrm>
            <a:prstGeom prst="rect">
              <a:avLst/>
            </a:prstGeom>
          </p:spPr>
        </p:pic>
        <p:pic>
          <p:nvPicPr>
            <p:cNvPr id="44" name="Picture 43"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85300" y="20752941"/>
              <a:ext cx="2262228" cy="1211058"/>
            </a:xfrm>
            <a:prstGeom prst="rect">
              <a:avLst/>
            </a:prstGeom>
          </p:spPr>
        </p:pic>
        <p:pic>
          <p:nvPicPr>
            <p:cNvPr id="45" name="Picture 44"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1067852"/>
              <a:ext cx="2262228" cy="1211058"/>
            </a:xfrm>
            <a:prstGeom prst="rect">
              <a:avLst/>
            </a:prstGeom>
          </p:spPr>
        </p:pic>
        <p:pic>
          <p:nvPicPr>
            <p:cNvPr id="46" name="Picture 45"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172142" y="21064671"/>
              <a:ext cx="2262228" cy="1211058"/>
            </a:xfrm>
            <a:prstGeom prst="rect">
              <a:avLst/>
            </a:prstGeom>
          </p:spPr>
        </p:pic>
        <p:pic>
          <p:nvPicPr>
            <p:cNvPr id="47" name="Picture 46"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05038" y="26181719"/>
              <a:ext cx="2262228" cy="1211058"/>
            </a:xfrm>
            <a:prstGeom prst="rect">
              <a:avLst/>
            </a:prstGeom>
          </p:spPr>
        </p:pic>
        <p:pic>
          <p:nvPicPr>
            <p:cNvPr id="48" name="Picture 47"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258737" y="26181719"/>
              <a:ext cx="2262228" cy="1211058"/>
            </a:xfrm>
            <a:prstGeom prst="rect">
              <a:avLst/>
            </a:prstGeom>
          </p:spPr>
        </p:pic>
        <p:pic>
          <p:nvPicPr>
            <p:cNvPr id="49" name="Picture 48" descr="messeng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1254" y="24248534"/>
              <a:ext cx="1806447" cy="1214367"/>
            </a:xfrm>
            <a:prstGeom prst="rect">
              <a:avLst/>
            </a:prstGeom>
          </p:spPr>
        </p:pic>
        <p:sp>
          <p:nvSpPr>
            <p:cNvPr id="50" name="TextBox 49"/>
            <p:cNvSpPr txBox="1"/>
            <p:nvPr/>
          </p:nvSpPr>
          <p:spPr>
            <a:xfrm>
              <a:off x="1814957" y="18819882"/>
              <a:ext cx="6069837" cy="2369880"/>
            </a:xfrm>
            <a:prstGeom prst="rect">
              <a:avLst/>
            </a:prstGeom>
            <a:noFill/>
            <a:ln>
              <a:solidFill>
                <a:schemeClr val="tx1"/>
              </a:solidFill>
            </a:ln>
          </p:spPr>
          <p:txBody>
            <a:bodyPr wrap="square" rtlCol="0">
              <a:spAutoFit/>
            </a:bodyPr>
            <a:lstStyle/>
            <a:p>
              <a:r>
                <a:rPr lang="en-US" sz="3600" dirty="0" smtClean="0"/>
                <a:t>Graphical Processor (GPU)</a:t>
              </a:r>
            </a:p>
            <a:p>
              <a:r>
                <a:rPr lang="en-US" sz="3600" dirty="0" smtClean="0"/>
                <a:t>Has 1000’s of processing </a:t>
              </a:r>
            </a:p>
            <a:p>
              <a:r>
                <a:rPr lang="en-US" sz="3600" dirty="0"/>
                <a:t>e</a:t>
              </a:r>
              <a:r>
                <a:rPr lang="en-US" sz="3600" dirty="0" smtClean="0"/>
                <a:t>lement- make most of</a:t>
              </a:r>
            </a:p>
            <a:p>
              <a:r>
                <a:rPr lang="en-US" sz="3600" dirty="0" smtClean="0"/>
                <a:t>Class the GPU</a:t>
              </a:r>
              <a:r>
                <a:rPr lang="en-US" sz="4000" dirty="0" smtClean="0"/>
                <a:t>. </a:t>
              </a:r>
            </a:p>
          </p:txBody>
        </p:sp>
        <p:sp>
          <p:nvSpPr>
            <p:cNvPr id="51" name="TextBox 50"/>
            <p:cNvSpPr txBox="1"/>
            <p:nvPr/>
          </p:nvSpPr>
          <p:spPr>
            <a:xfrm>
              <a:off x="2035926" y="22467054"/>
              <a:ext cx="5961240" cy="2308324"/>
            </a:xfrm>
            <a:prstGeom prst="rect">
              <a:avLst/>
            </a:prstGeom>
            <a:noFill/>
            <a:ln>
              <a:solidFill>
                <a:schemeClr val="tx1"/>
              </a:solidFill>
            </a:ln>
          </p:spPr>
          <p:txBody>
            <a:bodyPr wrap="square" rtlCol="0">
              <a:spAutoFit/>
            </a:bodyPr>
            <a:lstStyle/>
            <a:p>
              <a:r>
                <a:rPr lang="en-US" sz="3600" dirty="0" smtClean="0"/>
                <a:t>Central Processing Unit (CPU). Has 16 of processing elements- 1-5 students</a:t>
              </a:r>
              <a:endParaRPr lang="en-US" sz="4000" dirty="0" smtClean="0"/>
            </a:p>
          </p:txBody>
        </p:sp>
        <p:sp>
          <p:nvSpPr>
            <p:cNvPr id="52" name="TextBox 51"/>
            <p:cNvSpPr txBox="1"/>
            <p:nvPr/>
          </p:nvSpPr>
          <p:spPr>
            <a:xfrm>
              <a:off x="15648884" y="20956561"/>
              <a:ext cx="4742367" cy="5632311"/>
            </a:xfrm>
            <a:prstGeom prst="rect">
              <a:avLst/>
            </a:prstGeom>
            <a:noFill/>
            <a:ln>
              <a:solidFill>
                <a:schemeClr val="tx1"/>
              </a:solidFill>
            </a:ln>
          </p:spPr>
          <p:txBody>
            <a:bodyPr wrap="square" rtlCol="0">
              <a:spAutoFit/>
            </a:bodyPr>
            <a:lstStyle/>
            <a:p>
              <a:r>
                <a:rPr lang="en-US" sz="4000" dirty="0" smtClean="0"/>
                <a:t>Message passers- not hardware, but essential for the communication that allows the parts of the node to work together and with other nodes. – 2-4 students. </a:t>
              </a:r>
            </a:p>
          </p:txBody>
        </p:sp>
        <p:cxnSp>
          <p:nvCxnSpPr>
            <p:cNvPr id="53" name="Straight Arrow Connector 52"/>
            <p:cNvCxnSpPr/>
            <p:nvPr/>
          </p:nvCxnSpPr>
          <p:spPr>
            <a:xfrm>
              <a:off x="6143010" y="20584580"/>
              <a:ext cx="2280561" cy="1211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6542310" y="24603446"/>
              <a:ext cx="3026706" cy="1262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endCxn id="49" idx="3"/>
            </p:cNvCxnSpPr>
            <p:nvPr/>
          </p:nvCxnSpPr>
          <p:spPr>
            <a:xfrm flipH="1">
              <a:off x="13277701" y="24603446"/>
              <a:ext cx="2371183" cy="252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56" name="Group 55"/>
          <p:cNvGrpSpPr/>
          <p:nvPr/>
        </p:nvGrpSpPr>
        <p:grpSpPr>
          <a:xfrm>
            <a:off x="4046270" y="20836602"/>
            <a:ext cx="14317147" cy="7816151"/>
            <a:chOff x="1268794" y="18819882"/>
            <a:chExt cx="19122457" cy="10408157"/>
          </a:xfrm>
        </p:grpSpPr>
        <p:pic>
          <p:nvPicPr>
            <p:cNvPr id="57" name="Picture 56" descr="Screen Shot 2015-10-01 at 2.58.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794" y="19601439"/>
              <a:ext cx="13804900" cy="9626600"/>
            </a:xfrm>
            <a:prstGeom prst="rect">
              <a:avLst/>
            </a:prstGeom>
          </p:spPr>
        </p:pic>
        <p:pic>
          <p:nvPicPr>
            <p:cNvPr id="58" name="Picture 57"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745303" y="19998267"/>
              <a:ext cx="2262228" cy="1211058"/>
            </a:xfrm>
            <a:prstGeom prst="rect">
              <a:avLst/>
            </a:prstGeom>
          </p:spPr>
        </p:pic>
        <p:pic>
          <p:nvPicPr>
            <p:cNvPr id="59" name="Picture 58"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0584580"/>
              <a:ext cx="2262228" cy="1211058"/>
            </a:xfrm>
            <a:prstGeom prst="rect">
              <a:avLst/>
            </a:prstGeom>
          </p:spPr>
        </p:pic>
        <p:pic>
          <p:nvPicPr>
            <p:cNvPr id="60" name="Picture 59"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752664" y="19998267"/>
              <a:ext cx="2262228" cy="1211058"/>
            </a:xfrm>
            <a:prstGeom prst="rect">
              <a:avLst/>
            </a:prstGeom>
          </p:spPr>
        </p:pic>
        <p:pic>
          <p:nvPicPr>
            <p:cNvPr id="61" name="Picture 60"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85300" y="20752941"/>
              <a:ext cx="2262228" cy="1211058"/>
            </a:xfrm>
            <a:prstGeom prst="rect">
              <a:avLst/>
            </a:prstGeom>
          </p:spPr>
        </p:pic>
        <p:pic>
          <p:nvPicPr>
            <p:cNvPr id="62" name="Picture 61"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1067852"/>
              <a:ext cx="2262228" cy="1211058"/>
            </a:xfrm>
            <a:prstGeom prst="rect">
              <a:avLst/>
            </a:prstGeom>
          </p:spPr>
        </p:pic>
        <p:pic>
          <p:nvPicPr>
            <p:cNvPr id="63" name="Picture 62"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172142" y="21064671"/>
              <a:ext cx="2262228" cy="1211058"/>
            </a:xfrm>
            <a:prstGeom prst="rect">
              <a:avLst/>
            </a:prstGeom>
          </p:spPr>
        </p:pic>
        <p:pic>
          <p:nvPicPr>
            <p:cNvPr id="64" name="Picture 63"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05038" y="26181719"/>
              <a:ext cx="2262228" cy="1211058"/>
            </a:xfrm>
            <a:prstGeom prst="rect">
              <a:avLst/>
            </a:prstGeom>
          </p:spPr>
        </p:pic>
        <p:pic>
          <p:nvPicPr>
            <p:cNvPr id="65" name="Picture 64"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258737" y="26181719"/>
              <a:ext cx="2262228" cy="1211058"/>
            </a:xfrm>
            <a:prstGeom prst="rect">
              <a:avLst/>
            </a:prstGeom>
          </p:spPr>
        </p:pic>
        <p:pic>
          <p:nvPicPr>
            <p:cNvPr id="66" name="Picture 65" descr="messeng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1254" y="24248534"/>
              <a:ext cx="1806447" cy="1214367"/>
            </a:xfrm>
            <a:prstGeom prst="rect">
              <a:avLst/>
            </a:prstGeom>
          </p:spPr>
        </p:pic>
        <p:sp>
          <p:nvSpPr>
            <p:cNvPr id="67" name="TextBox 66"/>
            <p:cNvSpPr txBox="1"/>
            <p:nvPr/>
          </p:nvSpPr>
          <p:spPr>
            <a:xfrm>
              <a:off x="1814957" y="18819882"/>
              <a:ext cx="6069837" cy="2369880"/>
            </a:xfrm>
            <a:prstGeom prst="rect">
              <a:avLst/>
            </a:prstGeom>
            <a:noFill/>
            <a:ln>
              <a:solidFill>
                <a:schemeClr val="tx1"/>
              </a:solidFill>
            </a:ln>
          </p:spPr>
          <p:txBody>
            <a:bodyPr wrap="square" rtlCol="0">
              <a:spAutoFit/>
            </a:bodyPr>
            <a:lstStyle/>
            <a:p>
              <a:r>
                <a:rPr lang="en-US" sz="3600" dirty="0" smtClean="0"/>
                <a:t>Graphical Processor (GPU)</a:t>
              </a:r>
            </a:p>
            <a:p>
              <a:r>
                <a:rPr lang="en-US" sz="3600" dirty="0" smtClean="0"/>
                <a:t>Has 1000’s of processing </a:t>
              </a:r>
            </a:p>
            <a:p>
              <a:r>
                <a:rPr lang="en-US" sz="3600" dirty="0"/>
                <a:t>e</a:t>
              </a:r>
              <a:r>
                <a:rPr lang="en-US" sz="3600" dirty="0" smtClean="0"/>
                <a:t>lement- make most of</a:t>
              </a:r>
            </a:p>
            <a:p>
              <a:r>
                <a:rPr lang="en-US" sz="3600" dirty="0" smtClean="0"/>
                <a:t>Class the GPU</a:t>
              </a:r>
              <a:r>
                <a:rPr lang="en-US" sz="4000" dirty="0" smtClean="0"/>
                <a:t>. </a:t>
              </a:r>
            </a:p>
          </p:txBody>
        </p:sp>
        <p:sp>
          <p:nvSpPr>
            <p:cNvPr id="68" name="TextBox 67"/>
            <p:cNvSpPr txBox="1"/>
            <p:nvPr/>
          </p:nvSpPr>
          <p:spPr>
            <a:xfrm>
              <a:off x="2035926" y="22467054"/>
              <a:ext cx="5961240" cy="2308324"/>
            </a:xfrm>
            <a:prstGeom prst="rect">
              <a:avLst/>
            </a:prstGeom>
            <a:noFill/>
            <a:ln>
              <a:solidFill>
                <a:schemeClr val="tx1"/>
              </a:solidFill>
            </a:ln>
          </p:spPr>
          <p:txBody>
            <a:bodyPr wrap="square" rtlCol="0">
              <a:spAutoFit/>
            </a:bodyPr>
            <a:lstStyle/>
            <a:p>
              <a:r>
                <a:rPr lang="en-US" sz="3600" dirty="0" smtClean="0"/>
                <a:t>Central Processing Unit (CPU). Has 16 of processing elements- 1-5 students</a:t>
              </a:r>
              <a:endParaRPr lang="en-US" sz="4000" dirty="0" smtClean="0"/>
            </a:p>
          </p:txBody>
        </p:sp>
        <p:sp>
          <p:nvSpPr>
            <p:cNvPr id="69" name="TextBox 68"/>
            <p:cNvSpPr txBox="1"/>
            <p:nvPr/>
          </p:nvSpPr>
          <p:spPr>
            <a:xfrm>
              <a:off x="15648884" y="20956561"/>
              <a:ext cx="4742367" cy="5632311"/>
            </a:xfrm>
            <a:prstGeom prst="rect">
              <a:avLst/>
            </a:prstGeom>
            <a:noFill/>
            <a:ln>
              <a:solidFill>
                <a:schemeClr val="tx1"/>
              </a:solidFill>
            </a:ln>
          </p:spPr>
          <p:txBody>
            <a:bodyPr wrap="square" rtlCol="0">
              <a:spAutoFit/>
            </a:bodyPr>
            <a:lstStyle/>
            <a:p>
              <a:r>
                <a:rPr lang="en-US" sz="4000" dirty="0" smtClean="0"/>
                <a:t>Message passers- not hardware, but essential for the communication that allows the parts of the node to work together and with other nodes. – 2-4 students. </a:t>
              </a:r>
            </a:p>
          </p:txBody>
        </p:sp>
        <p:cxnSp>
          <p:nvCxnSpPr>
            <p:cNvPr id="70" name="Straight Arrow Connector 69"/>
            <p:cNvCxnSpPr/>
            <p:nvPr/>
          </p:nvCxnSpPr>
          <p:spPr>
            <a:xfrm>
              <a:off x="6143010" y="20584580"/>
              <a:ext cx="2280561" cy="1211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6542310" y="24603446"/>
              <a:ext cx="3026706" cy="1262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endCxn id="66" idx="3"/>
            </p:cNvCxnSpPr>
            <p:nvPr/>
          </p:nvCxnSpPr>
          <p:spPr>
            <a:xfrm flipH="1">
              <a:off x="13277701" y="24603446"/>
              <a:ext cx="2371183" cy="252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4198670" y="20989002"/>
            <a:ext cx="14317147" cy="7816151"/>
            <a:chOff x="1268794" y="18819882"/>
            <a:chExt cx="19122457" cy="10408157"/>
          </a:xfrm>
        </p:grpSpPr>
        <p:pic>
          <p:nvPicPr>
            <p:cNvPr id="74" name="Picture 73" descr="Screen Shot 2015-10-01 at 2.58.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794" y="19601439"/>
              <a:ext cx="13804900" cy="9626600"/>
            </a:xfrm>
            <a:prstGeom prst="rect">
              <a:avLst/>
            </a:prstGeom>
          </p:spPr>
        </p:pic>
        <p:pic>
          <p:nvPicPr>
            <p:cNvPr id="75" name="Picture 74"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745303" y="19998267"/>
              <a:ext cx="2262228" cy="1211058"/>
            </a:xfrm>
            <a:prstGeom prst="rect">
              <a:avLst/>
            </a:prstGeom>
          </p:spPr>
        </p:pic>
        <p:pic>
          <p:nvPicPr>
            <p:cNvPr id="76" name="Picture 75"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0584580"/>
              <a:ext cx="2262228" cy="1211058"/>
            </a:xfrm>
            <a:prstGeom prst="rect">
              <a:avLst/>
            </a:prstGeom>
          </p:spPr>
        </p:pic>
        <p:pic>
          <p:nvPicPr>
            <p:cNvPr id="77" name="Picture 76"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752664" y="19998267"/>
              <a:ext cx="2262228" cy="1211058"/>
            </a:xfrm>
            <a:prstGeom prst="rect">
              <a:avLst/>
            </a:prstGeom>
          </p:spPr>
        </p:pic>
        <p:pic>
          <p:nvPicPr>
            <p:cNvPr id="78" name="Picture 77"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85300" y="20752941"/>
              <a:ext cx="2262228" cy="1211058"/>
            </a:xfrm>
            <a:prstGeom prst="rect">
              <a:avLst/>
            </a:prstGeom>
          </p:spPr>
        </p:pic>
        <p:pic>
          <p:nvPicPr>
            <p:cNvPr id="79" name="Picture 78"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1067852"/>
              <a:ext cx="2262228" cy="1211058"/>
            </a:xfrm>
            <a:prstGeom prst="rect">
              <a:avLst/>
            </a:prstGeom>
          </p:spPr>
        </p:pic>
        <p:pic>
          <p:nvPicPr>
            <p:cNvPr id="80" name="Picture 79"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172142" y="21064671"/>
              <a:ext cx="2262228" cy="1211058"/>
            </a:xfrm>
            <a:prstGeom prst="rect">
              <a:avLst/>
            </a:prstGeom>
          </p:spPr>
        </p:pic>
        <p:pic>
          <p:nvPicPr>
            <p:cNvPr id="81" name="Picture 80"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05038" y="26181719"/>
              <a:ext cx="2262228" cy="1211058"/>
            </a:xfrm>
            <a:prstGeom prst="rect">
              <a:avLst/>
            </a:prstGeom>
          </p:spPr>
        </p:pic>
        <p:pic>
          <p:nvPicPr>
            <p:cNvPr id="82" name="Picture 81"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258737" y="26181719"/>
              <a:ext cx="2262228" cy="1211058"/>
            </a:xfrm>
            <a:prstGeom prst="rect">
              <a:avLst/>
            </a:prstGeom>
          </p:spPr>
        </p:pic>
        <p:pic>
          <p:nvPicPr>
            <p:cNvPr id="83" name="Picture 82" descr="messeng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1254" y="24248534"/>
              <a:ext cx="1806447" cy="1214367"/>
            </a:xfrm>
            <a:prstGeom prst="rect">
              <a:avLst/>
            </a:prstGeom>
          </p:spPr>
        </p:pic>
        <p:sp>
          <p:nvSpPr>
            <p:cNvPr id="84" name="TextBox 83"/>
            <p:cNvSpPr txBox="1"/>
            <p:nvPr/>
          </p:nvSpPr>
          <p:spPr>
            <a:xfrm>
              <a:off x="1814957" y="18819882"/>
              <a:ext cx="6069837" cy="2369880"/>
            </a:xfrm>
            <a:prstGeom prst="rect">
              <a:avLst/>
            </a:prstGeom>
            <a:noFill/>
            <a:ln>
              <a:solidFill>
                <a:schemeClr val="tx1"/>
              </a:solidFill>
            </a:ln>
          </p:spPr>
          <p:txBody>
            <a:bodyPr wrap="square" rtlCol="0">
              <a:spAutoFit/>
            </a:bodyPr>
            <a:lstStyle/>
            <a:p>
              <a:r>
                <a:rPr lang="en-US" sz="3600" dirty="0" smtClean="0"/>
                <a:t>Graphical Processor (GPU)</a:t>
              </a:r>
            </a:p>
            <a:p>
              <a:r>
                <a:rPr lang="en-US" sz="3600" dirty="0" smtClean="0"/>
                <a:t>Has 1000’s of processing </a:t>
              </a:r>
            </a:p>
            <a:p>
              <a:r>
                <a:rPr lang="en-US" sz="3600" dirty="0"/>
                <a:t>e</a:t>
              </a:r>
              <a:r>
                <a:rPr lang="en-US" sz="3600" dirty="0" smtClean="0"/>
                <a:t>lement- make most of</a:t>
              </a:r>
            </a:p>
            <a:p>
              <a:r>
                <a:rPr lang="en-US" sz="3600" dirty="0" smtClean="0"/>
                <a:t>Class the GPU</a:t>
              </a:r>
              <a:r>
                <a:rPr lang="en-US" sz="4000" dirty="0" smtClean="0"/>
                <a:t>. </a:t>
              </a:r>
            </a:p>
          </p:txBody>
        </p:sp>
        <p:sp>
          <p:nvSpPr>
            <p:cNvPr id="85" name="TextBox 84"/>
            <p:cNvSpPr txBox="1"/>
            <p:nvPr/>
          </p:nvSpPr>
          <p:spPr>
            <a:xfrm>
              <a:off x="2035926" y="22467054"/>
              <a:ext cx="5961240" cy="2308324"/>
            </a:xfrm>
            <a:prstGeom prst="rect">
              <a:avLst/>
            </a:prstGeom>
            <a:noFill/>
            <a:ln>
              <a:solidFill>
                <a:schemeClr val="tx1"/>
              </a:solidFill>
            </a:ln>
          </p:spPr>
          <p:txBody>
            <a:bodyPr wrap="square" rtlCol="0">
              <a:spAutoFit/>
            </a:bodyPr>
            <a:lstStyle/>
            <a:p>
              <a:r>
                <a:rPr lang="en-US" sz="3600" dirty="0" smtClean="0"/>
                <a:t>Central Processing Unit (CPU). Has 16 of processing elements- 1-5 students</a:t>
              </a:r>
              <a:endParaRPr lang="en-US" sz="4000" dirty="0" smtClean="0"/>
            </a:p>
          </p:txBody>
        </p:sp>
        <p:sp>
          <p:nvSpPr>
            <p:cNvPr id="86" name="TextBox 85"/>
            <p:cNvSpPr txBox="1"/>
            <p:nvPr/>
          </p:nvSpPr>
          <p:spPr>
            <a:xfrm>
              <a:off x="15648884" y="20956561"/>
              <a:ext cx="4742367" cy="5632311"/>
            </a:xfrm>
            <a:prstGeom prst="rect">
              <a:avLst/>
            </a:prstGeom>
            <a:noFill/>
            <a:ln>
              <a:solidFill>
                <a:schemeClr val="tx1"/>
              </a:solidFill>
            </a:ln>
          </p:spPr>
          <p:txBody>
            <a:bodyPr wrap="square" rtlCol="0">
              <a:spAutoFit/>
            </a:bodyPr>
            <a:lstStyle/>
            <a:p>
              <a:r>
                <a:rPr lang="en-US" sz="4000" dirty="0" smtClean="0"/>
                <a:t>Message passers- not hardware, but essential for the communication that allows the parts of the node to work together and with other nodes. – 2-4 students. </a:t>
              </a:r>
            </a:p>
          </p:txBody>
        </p:sp>
        <p:cxnSp>
          <p:nvCxnSpPr>
            <p:cNvPr id="87" name="Straight Arrow Connector 86"/>
            <p:cNvCxnSpPr/>
            <p:nvPr/>
          </p:nvCxnSpPr>
          <p:spPr>
            <a:xfrm>
              <a:off x="6143010" y="20584580"/>
              <a:ext cx="2280561" cy="1211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6542310" y="24603446"/>
              <a:ext cx="3026706" cy="1262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endCxn id="83" idx="3"/>
            </p:cNvCxnSpPr>
            <p:nvPr/>
          </p:nvCxnSpPr>
          <p:spPr>
            <a:xfrm flipH="1">
              <a:off x="13277701" y="24603446"/>
              <a:ext cx="2371183" cy="252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4351070" y="21141402"/>
            <a:ext cx="14317147" cy="7816151"/>
            <a:chOff x="1268794" y="18819882"/>
            <a:chExt cx="19122457" cy="10408157"/>
          </a:xfrm>
        </p:grpSpPr>
        <p:pic>
          <p:nvPicPr>
            <p:cNvPr id="91" name="Picture 90" descr="Screen Shot 2015-10-01 at 2.58.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794" y="19601439"/>
              <a:ext cx="13804900" cy="9626600"/>
            </a:xfrm>
            <a:prstGeom prst="rect">
              <a:avLst/>
            </a:prstGeom>
          </p:spPr>
        </p:pic>
        <p:pic>
          <p:nvPicPr>
            <p:cNvPr id="92" name="Picture 91"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745303" y="19998267"/>
              <a:ext cx="2262228" cy="1211058"/>
            </a:xfrm>
            <a:prstGeom prst="rect">
              <a:avLst/>
            </a:prstGeom>
          </p:spPr>
        </p:pic>
        <p:pic>
          <p:nvPicPr>
            <p:cNvPr id="93" name="Picture 92"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0584580"/>
              <a:ext cx="2262228" cy="1211058"/>
            </a:xfrm>
            <a:prstGeom prst="rect">
              <a:avLst/>
            </a:prstGeom>
          </p:spPr>
        </p:pic>
        <p:pic>
          <p:nvPicPr>
            <p:cNvPr id="94" name="Picture 93"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752664" y="19998267"/>
              <a:ext cx="2262228" cy="1211058"/>
            </a:xfrm>
            <a:prstGeom prst="rect">
              <a:avLst/>
            </a:prstGeom>
          </p:spPr>
        </p:pic>
        <p:pic>
          <p:nvPicPr>
            <p:cNvPr id="95" name="Picture 94"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85300" y="20752941"/>
              <a:ext cx="2262228" cy="1211058"/>
            </a:xfrm>
            <a:prstGeom prst="rect">
              <a:avLst/>
            </a:prstGeom>
          </p:spPr>
        </p:pic>
        <p:pic>
          <p:nvPicPr>
            <p:cNvPr id="96" name="Picture 95"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1067852"/>
              <a:ext cx="2262228" cy="1211058"/>
            </a:xfrm>
            <a:prstGeom prst="rect">
              <a:avLst/>
            </a:prstGeom>
          </p:spPr>
        </p:pic>
        <p:pic>
          <p:nvPicPr>
            <p:cNvPr id="97" name="Picture 96"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172142" y="21064671"/>
              <a:ext cx="2262228" cy="1211058"/>
            </a:xfrm>
            <a:prstGeom prst="rect">
              <a:avLst/>
            </a:prstGeom>
          </p:spPr>
        </p:pic>
        <p:pic>
          <p:nvPicPr>
            <p:cNvPr id="98" name="Picture 97"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05038" y="26181719"/>
              <a:ext cx="2262228" cy="1211058"/>
            </a:xfrm>
            <a:prstGeom prst="rect">
              <a:avLst/>
            </a:prstGeom>
          </p:spPr>
        </p:pic>
        <p:pic>
          <p:nvPicPr>
            <p:cNvPr id="99" name="Picture 98"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258737" y="26181719"/>
              <a:ext cx="2262228" cy="1211058"/>
            </a:xfrm>
            <a:prstGeom prst="rect">
              <a:avLst/>
            </a:prstGeom>
          </p:spPr>
        </p:pic>
        <p:pic>
          <p:nvPicPr>
            <p:cNvPr id="100" name="Picture 99" descr="messeng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1254" y="24248534"/>
              <a:ext cx="1806447" cy="1214367"/>
            </a:xfrm>
            <a:prstGeom prst="rect">
              <a:avLst/>
            </a:prstGeom>
          </p:spPr>
        </p:pic>
        <p:sp>
          <p:nvSpPr>
            <p:cNvPr id="101" name="TextBox 100"/>
            <p:cNvSpPr txBox="1"/>
            <p:nvPr/>
          </p:nvSpPr>
          <p:spPr>
            <a:xfrm>
              <a:off x="1814957" y="18819882"/>
              <a:ext cx="6069837" cy="2369880"/>
            </a:xfrm>
            <a:prstGeom prst="rect">
              <a:avLst/>
            </a:prstGeom>
            <a:noFill/>
            <a:ln>
              <a:solidFill>
                <a:schemeClr val="tx1"/>
              </a:solidFill>
            </a:ln>
          </p:spPr>
          <p:txBody>
            <a:bodyPr wrap="square" rtlCol="0">
              <a:spAutoFit/>
            </a:bodyPr>
            <a:lstStyle/>
            <a:p>
              <a:r>
                <a:rPr lang="en-US" sz="3600" dirty="0" smtClean="0"/>
                <a:t>Graphical Processor (GPU)</a:t>
              </a:r>
            </a:p>
            <a:p>
              <a:r>
                <a:rPr lang="en-US" sz="3600" dirty="0" smtClean="0"/>
                <a:t>Has 1000’s of processing </a:t>
              </a:r>
            </a:p>
            <a:p>
              <a:r>
                <a:rPr lang="en-US" sz="3600" dirty="0"/>
                <a:t>e</a:t>
              </a:r>
              <a:r>
                <a:rPr lang="en-US" sz="3600" dirty="0" smtClean="0"/>
                <a:t>lement- make most of</a:t>
              </a:r>
            </a:p>
            <a:p>
              <a:r>
                <a:rPr lang="en-US" sz="3600" dirty="0" smtClean="0"/>
                <a:t>Class the GPU</a:t>
              </a:r>
              <a:r>
                <a:rPr lang="en-US" sz="4000" dirty="0" smtClean="0"/>
                <a:t>. </a:t>
              </a:r>
            </a:p>
          </p:txBody>
        </p:sp>
        <p:sp>
          <p:nvSpPr>
            <p:cNvPr id="102" name="TextBox 101"/>
            <p:cNvSpPr txBox="1"/>
            <p:nvPr/>
          </p:nvSpPr>
          <p:spPr>
            <a:xfrm>
              <a:off x="2035926" y="22467054"/>
              <a:ext cx="5961240" cy="2308324"/>
            </a:xfrm>
            <a:prstGeom prst="rect">
              <a:avLst/>
            </a:prstGeom>
            <a:noFill/>
            <a:ln>
              <a:solidFill>
                <a:schemeClr val="tx1"/>
              </a:solidFill>
            </a:ln>
          </p:spPr>
          <p:txBody>
            <a:bodyPr wrap="square" rtlCol="0">
              <a:spAutoFit/>
            </a:bodyPr>
            <a:lstStyle/>
            <a:p>
              <a:r>
                <a:rPr lang="en-US" sz="3600" dirty="0" smtClean="0"/>
                <a:t>Central Processing Unit (CPU). Has 16 of processing elements- 1-5 students</a:t>
              </a:r>
              <a:endParaRPr lang="en-US" sz="4000" dirty="0" smtClean="0"/>
            </a:p>
          </p:txBody>
        </p:sp>
        <p:sp>
          <p:nvSpPr>
            <p:cNvPr id="103" name="TextBox 102"/>
            <p:cNvSpPr txBox="1"/>
            <p:nvPr/>
          </p:nvSpPr>
          <p:spPr>
            <a:xfrm>
              <a:off x="15648884" y="20956561"/>
              <a:ext cx="4742367" cy="5632311"/>
            </a:xfrm>
            <a:prstGeom prst="rect">
              <a:avLst/>
            </a:prstGeom>
            <a:noFill/>
            <a:ln>
              <a:solidFill>
                <a:schemeClr val="tx1"/>
              </a:solidFill>
            </a:ln>
          </p:spPr>
          <p:txBody>
            <a:bodyPr wrap="square" rtlCol="0">
              <a:spAutoFit/>
            </a:bodyPr>
            <a:lstStyle/>
            <a:p>
              <a:r>
                <a:rPr lang="en-US" sz="4000" dirty="0" smtClean="0"/>
                <a:t>Message passers- not hardware, but essential for the communication that allows the parts of the node to work together and with other nodes. – 2-4 students. </a:t>
              </a:r>
            </a:p>
          </p:txBody>
        </p:sp>
        <p:cxnSp>
          <p:nvCxnSpPr>
            <p:cNvPr id="104" name="Straight Arrow Connector 103"/>
            <p:cNvCxnSpPr/>
            <p:nvPr/>
          </p:nvCxnSpPr>
          <p:spPr>
            <a:xfrm>
              <a:off x="6143010" y="20584580"/>
              <a:ext cx="2280561" cy="1211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6542310" y="24603446"/>
              <a:ext cx="3026706" cy="1262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endCxn id="100" idx="3"/>
            </p:cNvCxnSpPr>
            <p:nvPr/>
          </p:nvCxnSpPr>
          <p:spPr>
            <a:xfrm flipH="1">
              <a:off x="13277701" y="24603446"/>
              <a:ext cx="2371183" cy="252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07" name="Group 106"/>
          <p:cNvGrpSpPr/>
          <p:nvPr/>
        </p:nvGrpSpPr>
        <p:grpSpPr>
          <a:xfrm>
            <a:off x="4503470" y="21293802"/>
            <a:ext cx="14317147" cy="7816151"/>
            <a:chOff x="1268794" y="18819882"/>
            <a:chExt cx="19122457" cy="10408157"/>
          </a:xfrm>
        </p:grpSpPr>
        <p:pic>
          <p:nvPicPr>
            <p:cNvPr id="108" name="Picture 107" descr="Screen Shot 2015-10-01 at 2.58.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794" y="19601439"/>
              <a:ext cx="13804900" cy="9626600"/>
            </a:xfrm>
            <a:prstGeom prst="rect">
              <a:avLst/>
            </a:prstGeom>
          </p:spPr>
        </p:pic>
        <p:pic>
          <p:nvPicPr>
            <p:cNvPr id="109" name="Picture 108"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745303" y="19998267"/>
              <a:ext cx="2262228" cy="1211058"/>
            </a:xfrm>
            <a:prstGeom prst="rect">
              <a:avLst/>
            </a:prstGeom>
          </p:spPr>
        </p:pic>
        <p:pic>
          <p:nvPicPr>
            <p:cNvPr id="110" name="Picture 109"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0584580"/>
              <a:ext cx="2262228" cy="1211058"/>
            </a:xfrm>
            <a:prstGeom prst="rect">
              <a:avLst/>
            </a:prstGeom>
          </p:spPr>
        </p:pic>
        <p:pic>
          <p:nvPicPr>
            <p:cNvPr id="111" name="Picture 110"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752664" y="19998267"/>
              <a:ext cx="2262228" cy="1211058"/>
            </a:xfrm>
            <a:prstGeom prst="rect">
              <a:avLst/>
            </a:prstGeom>
          </p:spPr>
        </p:pic>
        <p:pic>
          <p:nvPicPr>
            <p:cNvPr id="112" name="Picture 111"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85300" y="20752941"/>
              <a:ext cx="2262228" cy="1211058"/>
            </a:xfrm>
            <a:prstGeom prst="rect">
              <a:avLst/>
            </a:prstGeom>
          </p:spPr>
        </p:pic>
        <p:pic>
          <p:nvPicPr>
            <p:cNvPr id="113" name="Picture 112"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1067852"/>
              <a:ext cx="2262228" cy="1211058"/>
            </a:xfrm>
            <a:prstGeom prst="rect">
              <a:avLst/>
            </a:prstGeom>
          </p:spPr>
        </p:pic>
        <p:pic>
          <p:nvPicPr>
            <p:cNvPr id="114" name="Picture 113"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172142" y="21064671"/>
              <a:ext cx="2262228" cy="1211058"/>
            </a:xfrm>
            <a:prstGeom prst="rect">
              <a:avLst/>
            </a:prstGeom>
          </p:spPr>
        </p:pic>
        <p:pic>
          <p:nvPicPr>
            <p:cNvPr id="115" name="Picture 114"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05038" y="26181719"/>
              <a:ext cx="2262228" cy="1211058"/>
            </a:xfrm>
            <a:prstGeom prst="rect">
              <a:avLst/>
            </a:prstGeom>
          </p:spPr>
        </p:pic>
        <p:pic>
          <p:nvPicPr>
            <p:cNvPr id="116" name="Picture 115"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258737" y="26181719"/>
              <a:ext cx="2262228" cy="1211058"/>
            </a:xfrm>
            <a:prstGeom prst="rect">
              <a:avLst/>
            </a:prstGeom>
          </p:spPr>
        </p:pic>
        <p:pic>
          <p:nvPicPr>
            <p:cNvPr id="117" name="Picture 116" descr="messeng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1254" y="24248534"/>
              <a:ext cx="1806447" cy="1214367"/>
            </a:xfrm>
            <a:prstGeom prst="rect">
              <a:avLst/>
            </a:prstGeom>
          </p:spPr>
        </p:pic>
        <p:sp>
          <p:nvSpPr>
            <p:cNvPr id="118" name="TextBox 117"/>
            <p:cNvSpPr txBox="1"/>
            <p:nvPr/>
          </p:nvSpPr>
          <p:spPr>
            <a:xfrm>
              <a:off x="1814957" y="18819882"/>
              <a:ext cx="6069837" cy="2369880"/>
            </a:xfrm>
            <a:prstGeom prst="rect">
              <a:avLst/>
            </a:prstGeom>
            <a:noFill/>
            <a:ln>
              <a:solidFill>
                <a:schemeClr val="tx1"/>
              </a:solidFill>
            </a:ln>
          </p:spPr>
          <p:txBody>
            <a:bodyPr wrap="square" rtlCol="0">
              <a:spAutoFit/>
            </a:bodyPr>
            <a:lstStyle/>
            <a:p>
              <a:r>
                <a:rPr lang="en-US" sz="3600" dirty="0" smtClean="0"/>
                <a:t>Graphical Processor (GPU)</a:t>
              </a:r>
            </a:p>
            <a:p>
              <a:r>
                <a:rPr lang="en-US" sz="3600" dirty="0" smtClean="0"/>
                <a:t>Has 1000’s of processing </a:t>
              </a:r>
            </a:p>
            <a:p>
              <a:r>
                <a:rPr lang="en-US" sz="3600" dirty="0"/>
                <a:t>e</a:t>
              </a:r>
              <a:r>
                <a:rPr lang="en-US" sz="3600" dirty="0" smtClean="0"/>
                <a:t>lement- make most of</a:t>
              </a:r>
            </a:p>
            <a:p>
              <a:r>
                <a:rPr lang="en-US" sz="3600" dirty="0" smtClean="0"/>
                <a:t>Class the GPU</a:t>
              </a:r>
              <a:r>
                <a:rPr lang="en-US" sz="4000" dirty="0" smtClean="0"/>
                <a:t>. </a:t>
              </a:r>
            </a:p>
          </p:txBody>
        </p:sp>
        <p:sp>
          <p:nvSpPr>
            <p:cNvPr id="119" name="TextBox 118"/>
            <p:cNvSpPr txBox="1"/>
            <p:nvPr/>
          </p:nvSpPr>
          <p:spPr>
            <a:xfrm>
              <a:off x="2035926" y="22467054"/>
              <a:ext cx="5961240" cy="2308324"/>
            </a:xfrm>
            <a:prstGeom prst="rect">
              <a:avLst/>
            </a:prstGeom>
            <a:noFill/>
            <a:ln>
              <a:solidFill>
                <a:schemeClr val="tx1"/>
              </a:solidFill>
            </a:ln>
          </p:spPr>
          <p:txBody>
            <a:bodyPr wrap="square" rtlCol="0">
              <a:spAutoFit/>
            </a:bodyPr>
            <a:lstStyle/>
            <a:p>
              <a:r>
                <a:rPr lang="en-US" sz="3600" dirty="0" smtClean="0"/>
                <a:t>Central Processing Unit (CPU). Has 16 of processing elements- 1-5 students</a:t>
              </a:r>
              <a:endParaRPr lang="en-US" sz="4000" dirty="0" smtClean="0"/>
            </a:p>
          </p:txBody>
        </p:sp>
        <p:sp>
          <p:nvSpPr>
            <p:cNvPr id="120" name="TextBox 119"/>
            <p:cNvSpPr txBox="1"/>
            <p:nvPr/>
          </p:nvSpPr>
          <p:spPr>
            <a:xfrm>
              <a:off x="15648884" y="20956561"/>
              <a:ext cx="4742367" cy="5632311"/>
            </a:xfrm>
            <a:prstGeom prst="rect">
              <a:avLst/>
            </a:prstGeom>
            <a:noFill/>
            <a:ln>
              <a:solidFill>
                <a:schemeClr val="tx1"/>
              </a:solidFill>
            </a:ln>
          </p:spPr>
          <p:txBody>
            <a:bodyPr wrap="square" rtlCol="0">
              <a:spAutoFit/>
            </a:bodyPr>
            <a:lstStyle/>
            <a:p>
              <a:r>
                <a:rPr lang="en-US" sz="4000" dirty="0" smtClean="0"/>
                <a:t>Message passers- not hardware, but essential for the communication that allows the parts of the node to work together and with other nodes. – 2-4 students. </a:t>
              </a:r>
            </a:p>
          </p:txBody>
        </p:sp>
        <p:cxnSp>
          <p:nvCxnSpPr>
            <p:cNvPr id="121" name="Straight Arrow Connector 120"/>
            <p:cNvCxnSpPr/>
            <p:nvPr/>
          </p:nvCxnSpPr>
          <p:spPr>
            <a:xfrm>
              <a:off x="6143010" y="20584580"/>
              <a:ext cx="2280561" cy="1211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6542310" y="24603446"/>
              <a:ext cx="3026706" cy="1262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a:endCxn id="117" idx="3"/>
            </p:cNvCxnSpPr>
            <p:nvPr/>
          </p:nvCxnSpPr>
          <p:spPr>
            <a:xfrm flipH="1">
              <a:off x="13277701" y="24603446"/>
              <a:ext cx="2371183" cy="252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24" name="Group 123"/>
          <p:cNvGrpSpPr/>
          <p:nvPr/>
        </p:nvGrpSpPr>
        <p:grpSpPr>
          <a:xfrm>
            <a:off x="4655870" y="21446202"/>
            <a:ext cx="14317147" cy="7816151"/>
            <a:chOff x="1268794" y="18819882"/>
            <a:chExt cx="19122457" cy="10408157"/>
          </a:xfrm>
        </p:grpSpPr>
        <p:pic>
          <p:nvPicPr>
            <p:cNvPr id="125" name="Picture 124" descr="Screen Shot 2015-10-01 at 2.58.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794" y="19601439"/>
              <a:ext cx="13804900" cy="9626600"/>
            </a:xfrm>
            <a:prstGeom prst="rect">
              <a:avLst/>
            </a:prstGeom>
          </p:spPr>
        </p:pic>
        <p:pic>
          <p:nvPicPr>
            <p:cNvPr id="126" name="Picture 125"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745303" y="19998267"/>
              <a:ext cx="2262228" cy="1211058"/>
            </a:xfrm>
            <a:prstGeom prst="rect">
              <a:avLst/>
            </a:prstGeom>
          </p:spPr>
        </p:pic>
        <p:pic>
          <p:nvPicPr>
            <p:cNvPr id="127" name="Picture 126"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0584580"/>
              <a:ext cx="2262228" cy="1211058"/>
            </a:xfrm>
            <a:prstGeom prst="rect">
              <a:avLst/>
            </a:prstGeom>
          </p:spPr>
        </p:pic>
        <p:pic>
          <p:nvPicPr>
            <p:cNvPr id="128" name="Picture 127"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752664" y="19998267"/>
              <a:ext cx="2262228" cy="1211058"/>
            </a:xfrm>
            <a:prstGeom prst="rect">
              <a:avLst/>
            </a:prstGeom>
          </p:spPr>
        </p:pic>
        <p:pic>
          <p:nvPicPr>
            <p:cNvPr id="129" name="Picture 128"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85300" y="20752941"/>
              <a:ext cx="2262228" cy="1211058"/>
            </a:xfrm>
            <a:prstGeom prst="rect">
              <a:avLst/>
            </a:prstGeom>
          </p:spPr>
        </p:pic>
        <p:pic>
          <p:nvPicPr>
            <p:cNvPr id="130" name="Picture 129"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1067852"/>
              <a:ext cx="2262228" cy="1211058"/>
            </a:xfrm>
            <a:prstGeom prst="rect">
              <a:avLst/>
            </a:prstGeom>
          </p:spPr>
        </p:pic>
        <p:pic>
          <p:nvPicPr>
            <p:cNvPr id="131" name="Picture 130"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172142" y="21064671"/>
              <a:ext cx="2262228" cy="1211058"/>
            </a:xfrm>
            <a:prstGeom prst="rect">
              <a:avLst/>
            </a:prstGeom>
          </p:spPr>
        </p:pic>
        <p:pic>
          <p:nvPicPr>
            <p:cNvPr id="132" name="Picture 131"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05038" y="26181719"/>
              <a:ext cx="2262228" cy="1211058"/>
            </a:xfrm>
            <a:prstGeom prst="rect">
              <a:avLst/>
            </a:prstGeom>
          </p:spPr>
        </p:pic>
        <p:pic>
          <p:nvPicPr>
            <p:cNvPr id="133" name="Picture 132"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258737" y="26181719"/>
              <a:ext cx="2262228" cy="1211058"/>
            </a:xfrm>
            <a:prstGeom prst="rect">
              <a:avLst/>
            </a:prstGeom>
          </p:spPr>
        </p:pic>
        <p:pic>
          <p:nvPicPr>
            <p:cNvPr id="134" name="Picture 133" descr="messeng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1254" y="24248534"/>
              <a:ext cx="1806447" cy="1214367"/>
            </a:xfrm>
            <a:prstGeom prst="rect">
              <a:avLst/>
            </a:prstGeom>
          </p:spPr>
        </p:pic>
        <p:sp>
          <p:nvSpPr>
            <p:cNvPr id="135" name="TextBox 134"/>
            <p:cNvSpPr txBox="1"/>
            <p:nvPr/>
          </p:nvSpPr>
          <p:spPr>
            <a:xfrm>
              <a:off x="1814957" y="18819882"/>
              <a:ext cx="6069837" cy="2369880"/>
            </a:xfrm>
            <a:prstGeom prst="rect">
              <a:avLst/>
            </a:prstGeom>
            <a:noFill/>
            <a:ln>
              <a:solidFill>
                <a:schemeClr val="tx1"/>
              </a:solidFill>
            </a:ln>
          </p:spPr>
          <p:txBody>
            <a:bodyPr wrap="square" rtlCol="0">
              <a:spAutoFit/>
            </a:bodyPr>
            <a:lstStyle/>
            <a:p>
              <a:r>
                <a:rPr lang="en-US" sz="3600" dirty="0" smtClean="0"/>
                <a:t>Graphical Processor (GPU)</a:t>
              </a:r>
            </a:p>
            <a:p>
              <a:r>
                <a:rPr lang="en-US" sz="3600" dirty="0" smtClean="0"/>
                <a:t>Has 1000’s of processing </a:t>
              </a:r>
            </a:p>
            <a:p>
              <a:r>
                <a:rPr lang="en-US" sz="3600" dirty="0"/>
                <a:t>e</a:t>
              </a:r>
              <a:r>
                <a:rPr lang="en-US" sz="3600" dirty="0" smtClean="0"/>
                <a:t>lement- make most of</a:t>
              </a:r>
            </a:p>
            <a:p>
              <a:r>
                <a:rPr lang="en-US" sz="3600" dirty="0" smtClean="0"/>
                <a:t>Class the GPU</a:t>
              </a:r>
              <a:r>
                <a:rPr lang="en-US" sz="4000" dirty="0" smtClean="0"/>
                <a:t>. </a:t>
              </a:r>
            </a:p>
          </p:txBody>
        </p:sp>
        <p:sp>
          <p:nvSpPr>
            <p:cNvPr id="136" name="TextBox 135"/>
            <p:cNvSpPr txBox="1"/>
            <p:nvPr/>
          </p:nvSpPr>
          <p:spPr>
            <a:xfrm>
              <a:off x="2035926" y="22467054"/>
              <a:ext cx="5961240" cy="2308324"/>
            </a:xfrm>
            <a:prstGeom prst="rect">
              <a:avLst/>
            </a:prstGeom>
            <a:noFill/>
            <a:ln>
              <a:solidFill>
                <a:schemeClr val="tx1"/>
              </a:solidFill>
            </a:ln>
          </p:spPr>
          <p:txBody>
            <a:bodyPr wrap="square" rtlCol="0">
              <a:spAutoFit/>
            </a:bodyPr>
            <a:lstStyle/>
            <a:p>
              <a:r>
                <a:rPr lang="en-US" sz="3600" dirty="0" smtClean="0"/>
                <a:t>Central Processing Unit (CPU). Has 16 of processing elements- 1-5 students</a:t>
              </a:r>
              <a:endParaRPr lang="en-US" sz="4000" dirty="0" smtClean="0"/>
            </a:p>
          </p:txBody>
        </p:sp>
        <p:sp>
          <p:nvSpPr>
            <p:cNvPr id="137" name="TextBox 136"/>
            <p:cNvSpPr txBox="1"/>
            <p:nvPr/>
          </p:nvSpPr>
          <p:spPr>
            <a:xfrm>
              <a:off x="15648884" y="20956561"/>
              <a:ext cx="4742367" cy="5632311"/>
            </a:xfrm>
            <a:prstGeom prst="rect">
              <a:avLst/>
            </a:prstGeom>
            <a:noFill/>
            <a:ln>
              <a:solidFill>
                <a:schemeClr val="tx1"/>
              </a:solidFill>
            </a:ln>
          </p:spPr>
          <p:txBody>
            <a:bodyPr wrap="square" rtlCol="0">
              <a:spAutoFit/>
            </a:bodyPr>
            <a:lstStyle/>
            <a:p>
              <a:r>
                <a:rPr lang="en-US" sz="4000" dirty="0" smtClean="0"/>
                <a:t>Message passers- not hardware, but essential for the communication that allows the parts of the node to work together and with other nodes. – 2-4 students. </a:t>
              </a:r>
            </a:p>
          </p:txBody>
        </p:sp>
        <p:cxnSp>
          <p:nvCxnSpPr>
            <p:cNvPr id="138" name="Straight Arrow Connector 137"/>
            <p:cNvCxnSpPr/>
            <p:nvPr/>
          </p:nvCxnSpPr>
          <p:spPr>
            <a:xfrm>
              <a:off x="6143010" y="20584580"/>
              <a:ext cx="2280561" cy="1211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p:nvPr/>
          </p:nvCxnSpPr>
          <p:spPr>
            <a:xfrm>
              <a:off x="6542310" y="24603446"/>
              <a:ext cx="3026706" cy="1262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a:endCxn id="134" idx="3"/>
            </p:cNvCxnSpPr>
            <p:nvPr/>
          </p:nvCxnSpPr>
          <p:spPr>
            <a:xfrm flipH="1">
              <a:off x="13277701" y="24603446"/>
              <a:ext cx="2371183" cy="252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560073" y="-47256"/>
            <a:ext cx="9751942" cy="7081091"/>
            <a:chOff x="1268794" y="19760811"/>
            <a:chExt cx="13804900" cy="9626600"/>
          </a:xfrm>
        </p:grpSpPr>
        <p:pic>
          <p:nvPicPr>
            <p:cNvPr id="142" name="Picture 141" descr="Screen Shot 2015-10-01 at 2.58.10 PM.png"/>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a:off x="1268794" y="19760811"/>
              <a:ext cx="13804900" cy="9626600"/>
            </a:xfrm>
            <a:prstGeom prst="rect">
              <a:avLst/>
            </a:prstGeom>
          </p:spPr>
        </p:pic>
        <p:pic>
          <p:nvPicPr>
            <p:cNvPr id="143" name="Picture 142" descr="students.gif"/>
            <p:cNvPicPr>
              <a:picLocks noChangeAspect="1"/>
            </p:cNvPicPr>
            <p:nvPr/>
          </p:nvPicPr>
          <p:blipFill>
            <a:blip r:embed="rId3">
              <a:alphaModFix amt="86000"/>
              <a:extLst>
                <a:ext uri="{28A0092B-C50C-407E-A947-70E740481C1C}">
                  <a14:useLocalDpi xmlns:a14="http://schemas.microsoft.com/office/drawing/2010/main" val="0"/>
                </a:ext>
              </a:extLst>
            </a:blip>
            <a:stretch>
              <a:fillRect/>
            </a:stretch>
          </p:blipFill>
          <p:spPr>
            <a:xfrm flipH="1">
              <a:off x="8745303" y="19998267"/>
              <a:ext cx="2262228" cy="1211058"/>
            </a:xfrm>
            <a:prstGeom prst="rect">
              <a:avLst/>
            </a:prstGeom>
          </p:spPr>
        </p:pic>
        <p:pic>
          <p:nvPicPr>
            <p:cNvPr id="144" name="Picture 143" descr="students.gif"/>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flipH="1">
              <a:off x="8423571" y="20584580"/>
              <a:ext cx="2262228" cy="1211058"/>
            </a:xfrm>
            <a:prstGeom prst="rect">
              <a:avLst/>
            </a:prstGeom>
          </p:spPr>
        </p:pic>
        <p:pic>
          <p:nvPicPr>
            <p:cNvPr id="145" name="Picture 144" descr="students.gif"/>
            <p:cNvPicPr>
              <a:picLocks noChangeAspect="1"/>
            </p:cNvPicPr>
            <p:nvPr/>
          </p:nvPicPr>
          <p:blipFill>
            <a:blip r:embed="rId3">
              <a:alphaModFix amt="86000"/>
              <a:extLst>
                <a:ext uri="{28A0092B-C50C-407E-A947-70E740481C1C}">
                  <a14:useLocalDpi xmlns:a14="http://schemas.microsoft.com/office/drawing/2010/main" val="0"/>
                </a:ext>
              </a:extLst>
            </a:blip>
            <a:stretch>
              <a:fillRect/>
            </a:stretch>
          </p:blipFill>
          <p:spPr>
            <a:xfrm flipH="1">
              <a:off x="10752664" y="19998267"/>
              <a:ext cx="2262228" cy="1211058"/>
            </a:xfrm>
            <a:prstGeom prst="rect">
              <a:avLst/>
            </a:prstGeom>
          </p:spPr>
        </p:pic>
        <p:pic>
          <p:nvPicPr>
            <p:cNvPr id="146" name="Picture 145" descr="students.gif"/>
            <p:cNvPicPr>
              <a:picLocks noChangeAspect="1"/>
            </p:cNvPicPr>
            <p:nvPr/>
          </p:nvPicPr>
          <p:blipFill>
            <a:blip r:embed="rId3">
              <a:alphaModFix amt="86000"/>
              <a:extLst>
                <a:ext uri="{28A0092B-C50C-407E-A947-70E740481C1C}">
                  <a14:useLocalDpi xmlns:a14="http://schemas.microsoft.com/office/drawing/2010/main" val="0"/>
                </a:ext>
              </a:extLst>
            </a:blip>
            <a:stretch>
              <a:fillRect/>
            </a:stretch>
          </p:blipFill>
          <p:spPr>
            <a:xfrm flipH="1">
              <a:off x="10585300" y="20752941"/>
              <a:ext cx="2262228" cy="1211058"/>
            </a:xfrm>
            <a:prstGeom prst="rect">
              <a:avLst/>
            </a:prstGeom>
          </p:spPr>
        </p:pic>
        <p:pic>
          <p:nvPicPr>
            <p:cNvPr id="147" name="Picture 146" descr="students.gif"/>
            <p:cNvPicPr>
              <a:picLocks noChangeAspect="1"/>
            </p:cNvPicPr>
            <p:nvPr/>
          </p:nvPicPr>
          <p:blipFill>
            <a:blip r:embed="rId3">
              <a:alphaModFix amt="86000"/>
              <a:extLst>
                <a:ext uri="{28A0092B-C50C-407E-A947-70E740481C1C}">
                  <a14:useLocalDpi xmlns:a14="http://schemas.microsoft.com/office/drawing/2010/main" val="0"/>
                </a:ext>
              </a:extLst>
            </a:blip>
            <a:stretch>
              <a:fillRect/>
            </a:stretch>
          </p:blipFill>
          <p:spPr>
            <a:xfrm flipH="1">
              <a:off x="8423571" y="21067852"/>
              <a:ext cx="2262228" cy="1211058"/>
            </a:xfrm>
            <a:prstGeom prst="rect">
              <a:avLst/>
            </a:prstGeom>
          </p:spPr>
        </p:pic>
        <p:pic>
          <p:nvPicPr>
            <p:cNvPr id="148" name="Picture 147" descr="students.gif"/>
            <p:cNvPicPr>
              <a:picLocks noChangeAspect="1"/>
            </p:cNvPicPr>
            <p:nvPr/>
          </p:nvPicPr>
          <p:blipFill>
            <a:blip r:embed="rId3">
              <a:alphaModFix amt="86000"/>
              <a:extLst>
                <a:ext uri="{28A0092B-C50C-407E-A947-70E740481C1C}">
                  <a14:useLocalDpi xmlns:a14="http://schemas.microsoft.com/office/drawing/2010/main" val="0"/>
                </a:ext>
              </a:extLst>
            </a:blip>
            <a:stretch>
              <a:fillRect/>
            </a:stretch>
          </p:blipFill>
          <p:spPr>
            <a:xfrm flipH="1">
              <a:off x="11172142" y="21064671"/>
              <a:ext cx="2262228" cy="1211058"/>
            </a:xfrm>
            <a:prstGeom prst="rect">
              <a:avLst/>
            </a:prstGeom>
          </p:spPr>
        </p:pic>
        <p:pic>
          <p:nvPicPr>
            <p:cNvPr id="149" name="Picture 148" descr="students.gif"/>
            <p:cNvPicPr>
              <a:picLocks noChangeAspect="1"/>
            </p:cNvPicPr>
            <p:nvPr/>
          </p:nvPicPr>
          <p:blipFill>
            <a:blip r:embed="rId3">
              <a:alphaModFix amt="86000"/>
              <a:extLst>
                <a:ext uri="{28A0092B-C50C-407E-A947-70E740481C1C}">
                  <a14:useLocalDpi xmlns:a14="http://schemas.microsoft.com/office/drawing/2010/main" val="0"/>
                </a:ext>
              </a:extLst>
            </a:blip>
            <a:stretch>
              <a:fillRect/>
            </a:stretch>
          </p:blipFill>
          <p:spPr>
            <a:xfrm flipH="1">
              <a:off x="8305038" y="26181719"/>
              <a:ext cx="2262228" cy="1211058"/>
            </a:xfrm>
            <a:prstGeom prst="rect">
              <a:avLst/>
            </a:prstGeom>
          </p:spPr>
        </p:pic>
        <p:pic>
          <p:nvPicPr>
            <p:cNvPr id="150" name="Picture 149" descr="students.gif"/>
            <p:cNvPicPr>
              <a:picLocks noChangeAspect="1"/>
            </p:cNvPicPr>
            <p:nvPr/>
          </p:nvPicPr>
          <p:blipFill>
            <a:blip r:embed="rId3">
              <a:alphaModFix amt="86000"/>
              <a:extLst>
                <a:ext uri="{28A0092B-C50C-407E-A947-70E740481C1C}">
                  <a14:useLocalDpi xmlns:a14="http://schemas.microsoft.com/office/drawing/2010/main" val="0"/>
                </a:ext>
              </a:extLst>
            </a:blip>
            <a:stretch>
              <a:fillRect/>
            </a:stretch>
          </p:blipFill>
          <p:spPr>
            <a:xfrm flipH="1">
              <a:off x="11258737" y="26181719"/>
              <a:ext cx="2262228" cy="1211058"/>
            </a:xfrm>
            <a:prstGeom prst="rect">
              <a:avLst/>
            </a:prstGeom>
          </p:spPr>
        </p:pic>
        <p:pic>
          <p:nvPicPr>
            <p:cNvPr id="151" name="Picture 150" descr="messengers.png"/>
            <p:cNvPicPr>
              <a:picLocks noChangeAspect="1"/>
            </p:cNvPicPr>
            <p:nvPr/>
          </p:nvPicPr>
          <p:blipFill>
            <a:blip r:embed="rId4">
              <a:alphaModFix amt="86000"/>
              <a:extLst>
                <a:ext uri="{28A0092B-C50C-407E-A947-70E740481C1C}">
                  <a14:useLocalDpi xmlns:a14="http://schemas.microsoft.com/office/drawing/2010/main" val="0"/>
                </a:ext>
              </a:extLst>
            </a:blip>
            <a:stretch>
              <a:fillRect/>
            </a:stretch>
          </p:blipFill>
          <p:spPr>
            <a:xfrm>
              <a:off x="11471254" y="24248534"/>
              <a:ext cx="1806447" cy="1214367"/>
            </a:xfrm>
            <a:prstGeom prst="rect">
              <a:avLst/>
            </a:prstGeom>
          </p:spPr>
        </p:pic>
      </p:grpSp>
      <p:sp>
        <p:nvSpPr>
          <p:cNvPr id="158" name="Title 157"/>
          <p:cNvSpPr>
            <a:spLocks noGrp="1"/>
          </p:cNvSpPr>
          <p:nvPr>
            <p:ph type="ctrTitle"/>
          </p:nvPr>
        </p:nvSpPr>
        <p:spPr>
          <a:xfrm>
            <a:off x="346931" y="500083"/>
            <a:ext cx="3855643" cy="1470025"/>
          </a:xfrm>
        </p:spPr>
        <p:txBody>
          <a:bodyPr>
            <a:normAutofit/>
          </a:bodyPr>
          <a:lstStyle/>
          <a:p>
            <a:r>
              <a:rPr lang="en-US" sz="5300" b="1" dirty="0" smtClean="0"/>
              <a:t>Human</a:t>
            </a:r>
            <a:r>
              <a:rPr lang="en-US" b="1" dirty="0" smtClean="0"/>
              <a:t> Supercomputer</a:t>
            </a:r>
            <a:endParaRPr lang="en-US" b="1" dirty="0"/>
          </a:p>
        </p:txBody>
      </p:sp>
      <p:sp>
        <p:nvSpPr>
          <p:cNvPr id="159" name="Subtitle 158"/>
          <p:cNvSpPr>
            <a:spLocks noGrp="1"/>
          </p:cNvSpPr>
          <p:nvPr>
            <p:ph type="subTitle" idx="1"/>
          </p:nvPr>
        </p:nvSpPr>
        <p:spPr>
          <a:xfrm>
            <a:off x="156304" y="2167308"/>
            <a:ext cx="4375445" cy="1752600"/>
          </a:xfrm>
        </p:spPr>
        <p:txBody>
          <a:bodyPr>
            <a:normAutofit/>
          </a:bodyPr>
          <a:lstStyle/>
          <a:p>
            <a:r>
              <a:rPr lang="en-US" sz="6000" b="1" dirty="0" smtClean="0">
                <a:solidFill>
                  <a:schemeClr val="tx1"/>
                </a:solidFill>
              </a:rPr>
              <a:t>Massively</a:t>
            </a:r>
            <a:r>
              <a:rPr lang="en-US" sz="4000" b="1" dirty="0" smtClean="0">
                <a:solidFill>
                  <a:schemeClr val="tx1"/>
                </a:solidFill>
              </a:rPr>
              <a:t> Parallel </a:t>
            </a:r>
            <a:endParaRPr lang="en-US" sz="4000" b="1" dirty="0">
              <a:solidFill>
                <a:schemeClr val="tx1"/>
              </a:solidFill>
            </a:endParaRPr>
          </a:p>
        </p:txBody>
      </p:sp>
    </p:spTree>
    <p:extLst>
      <p:ext uri="{BB962C8B-B14F-4D97-AF65-F5344CB8AC3E}">
        <p14:creationId xmlns:p14="http://schemas.microsoft.com/office/powerpoint/2010/main" val="141790068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Discover New Fuel: Biofuel from Plants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17638"/>
            <a:ext cx="8374445" cy="4669735"/>
          </a:xfrm>
          <a:prstGeom prst="rect">
            <a:avLst/>
          </a:prstGeom>
        </p:spPr>
      </p:pic>
    </p:spTree>
    <p:extLst>
      <p:ext uri="{BB962C8B-B14F-4D97-AF65-F5344CB8AC3E}">
        <p14:creationId xmlns:p14="http://schemas.microsoft.com/office/powerpoint/2010/main" val="167320765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7368"/>
            <a:ext cx="8229600" cy="1143000"/>
          </a:xfrm>
        </p:spPr>
        <p:txBody>
          <a:bodyPr>
            <a:normAutofit/>
          </a:bodyPr>
          <a:lstStyle/>
          <a:p>
            <a:r>
              <a:rPr lang="en-US" dirty="0" smtClean="0"/>
              <a:t>Design New Materials Starting with Atoms</a:t>
            </a:r>
            <a:br>
              <a:rPr lang="en-US" dirty="0" smtClean="0"/>
            </a:br>
            <a:endParaRPr lang="en-US" sz="33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751" y="4214191"/>
            <a:ext cx="8011049" cy="828261"/>
          </a:xfrm>
          <a:prstGeom prst="rect">
            <a:avLst/>
          </a:prstGeom>
        </p:spPr>
      </p:pic>
      <p:sp>
        <p:nvSpPr>
          <p:cNvPr id="6" name="TextBox 5"/>
          <p:cNvSpPr txBox="1"/>
          <p:nvPr/>
        </p:nvSpPr>
        <p:spPr>
          <a:xfrm>
            <a:off x="1272208" y="2700226"/>
            <a:ext cx="6599583" cy="954107"/>
          </a:xfrm>
          <a:prstGeom prst="rect">
            <a:avLst/>
          </a:prstGeom>
          <a:noFill/>
        </p:spPr>
        <p:txBody>
          <a:bodyPr wrap="square" rtlCol="0">
            <a:spAutoFit/>
          </a:bodyPr>
          <a:lstStyle/>
          <a:p>
            <a:pPr algn="ctr"/>
            <a:r>
              <a:rPr lang="en-US" sz="2800" dirty="0"/>
              <a:t>Computer Chips, Communications Equipment, Solar Devices</a:t>
            </a:r>
          </a:p>
        </p:txBody>
      </p:sp>
    </p:spTree>
    <p:extLst>
      <p:ext uri="{BB962C8B-B14F-4D97-AF65-F5344CB8AC3E}">
        <p14:creationId xmlns:p14="http://schemas.microsoft.com/office/powerpoint/2010/main" val="7917069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741470" y="20531802"/>
            <a:ext cx="14317147" cy="7816151"/>
            <a:chOff x="1268794" y="18819882"/>
            <a:chExt cx="19122457" cy="10408157"/>
          </a:xfrm>
        </p:grpSpPr>
        <p:pic>
          <p:nvPicPr>
            <p:cNvPr id="23" name="Picture 22" descr="Screen Shot 2015-10-01 at 2.58.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794" y="19601439"/>
              <a:ext cx="13804900" cy="9626600"/>
            </a:xfrm>
            <a:prstGeom prst="rect">
              <a:avLst/>
            </a:prstGeom>
          </p:spPr>
        </p:pic>
        <p:pic>
          <p:nvPicPr>
            <p:cNvPr id="24" name="Picture 23"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745303" y="19998267"/>
              <a:ext cx="2262228" cy="1211058"/>
            </a:xfrm>
            <a:prstGeom prst="rect">
              <a:avLst/>
            </a:prstGeom>
          </p:spPr>
        </p:pic>
        <p:pic>
          <p:nvPicPr>
            <p:cNvPr id="25" name="Picture 24"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0584580"/>
              <a:ext cx="2262228" cy="1211058"/>
            </a:xfrm>
            <a:prstGeom prst="rect">
              <a:avLst/>
            </a:prstGeom>
          </p:spPr>
        </p:pic>
        <p:pic>
          <p:nvPicPr>
            <p:cNvPr id="26" name="Picture 25"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752664" y="19998267"/>
              <a:ext cx="2262228" cy="1211058"/>
            </a:xfrm>
            <a:prstGeom prst="rect">
              <a:avLst/>
            </a:prstGeom>
          </p:spPr>
        </p:pic>
        <p:pic>
          <p:nvPicPr>
            <p:cNvPr id="27" name="Picture 26"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85300" y="20752941"/>
              <a:ext cx="2262228" cy="1211058"/>
            </a:xfrm>
            <a:prstGeom prst="rect">
              <a:avLst/>
            </a:prstGeom>
          </p:spPr>
        </p:pic>
        <p:pic>
          <p:nvPicPr>
            <p:cNvPr id="28" name="Picture 27"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1067852"/>
              <a:ext cx="2262228" cy="1211058"/>
            </a:xfrm>
            <a:prstGeom prst="rect">
              <a:avLst/>
            </a:prstGeom>
          </p:spPr>
        </p:pic>
        <p:pic>
          <p:nvPicPr>
            <p:cNvPr id="29" name="Picture 28"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172142" y="21064671"/>
              <a:ext cx="2262228" cy="1211058"/>
            </a:xfrm>
            <a:prstGeom prst="rect">
              <a:avLst/>
            </a:prstGeom>
          </p:spPr>
        </p:pic>
        <p:pic>
          <p:nvPicPr>
            <p:cNvPr id="30" name="Picture 29"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05038" y="26181719"/>
              <a:ext cx="2262228" cy="1211058"/>
            </a:xfrm>
            <a:prstGeom prst="rect">
              <a:avLst/>
            </a:prstGeom>
          </p:spPr>
        </p:pic>
        <p:pic>
          <p:nvPicPr>
            <p:cNvPr id="31" name="Picture 30"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258737" y="26181719"/>
              <a:ext cx="2262228" cy="1211058"/>
            </a:xfrm>
            <a:prstGeom prst="rect">
              <a:avLst/>
            </a:prstGeom>
          </p:spPr>
        </p:pic>
        <p:pic>
          <p:nvPicPr>
            <p:cNvPr id="32" name="Picture 31" descr="messeng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1254" y="24248534"/>
              <a:ext cx="1806447" cy="1214367"/>
            </a:xfrm>
            <a:prstGeom prst="rect">
              <a:avLst/>
            </a:prstGeom>
          </p:spPr>
        </p:pic>
        <p:sp>
          <p:nvSpPr>
            <p:cNvPr id="33" name="TextBox 32"/>
            <p:cNvSpPr txBox="1"/>
            <p:nvPr/>
          </p:nvSpPr>
          <p:spPr>
            <a:xfrm>
              <a:off x="1814957" y="18819882"/>
              <a:ext cx="6069837" cy="2369880"/>
            </a:xfrm>
            <a:prstGeom prst="rect">
              <a:avLst/>
            </a:prstGeom>
            <a:noFill/>
            <a:ln>
              <a:solidFill>
                <a:schemeClr val="tx1"/>
              </a:solidFill>
            </a:ln>
          </p:spPr>
          <p:txBody>
            <a:bodyPr wrap="square" rtlCol="0">
              <a:spAutoFit/>
            </a:bodyPr>
            <a:lstStyle/>
            <a:p>
              <a:r>
                <a:rPr lang="en-US" sz="3600" dirty="0" smtClean="0"/>
                <a:t>Graphical Processor (GPU)</a:t>
              </a:r>
            </a:p>
            <a:p>
              <a:r>
                <a:rPr lang="en-US" sz="3600" dirty="0" smtClean="0"/>
                <a:t>Has 1000’s of processing </a:t>
              </a:r>
            </a:p>
            <a:p>
              <a:r>
                <a:rPr lang="en-US" sz="3600" dirty="0"/>
                <a:t>e</a:t>
              </a:r>
              <a:r>
                <a:rPr lang="en-US" sz="3600" dirty="0" smtClean="0"/>
                <a:t>lement- make most of</a:t>
              </a:r>
            </a:p>
            <a:p>
              <a:r>
                <a:rPr lang="en-US" sz="3600" dirty="0" smtClean="0"/>
                <a:t>Class the GPU</a:t>
              </a:r>
              <a:r>
                <a:rPr lang="en-US" sz="4000" dirty="0" smtClean="0"/>
                <a:t>. </a:t>
              </a:r>
            </a:p>
          </p:txBody>
        </p:sp>
        <p:sp>
          <p:nvSpPr>
            <p:cNvPr id="34" name="TextBox 33"/>
            <p:cNvSpPr txBox="1"/>
            <p:nvPr/>
          </p:nvSpPr>
          <p:spPr>
            <a:xfrm>
              <a:off x="2035926" y="22467054"/>
              <a:ext cx="5961240" cy="2308324"/>
            </a:xfrm>
            <a:prstGeom prst="rect">
              <a:avLst/>
            </a:prstGeom>
            <a:noFill/>
            <a:ln>
              <a:solidFill>
                <a:schemeClr val="tx1"/>
              </a:solidFill>
            </a:ln>
          </p:spPr>
          <p:txBody>
            <a:bodyPr wrap="square" rtlCol="0">
              <a:spAutoFit/>
            </a:bodyPr>
            <a:lstStyle/>
            <a:p>
              <a:r>
                <a:rPr lang="en-US" sz="3600" dirty="0" smtClean="0"/>
                <a:t>Central Processing Unit (CPU). Has 16 of processing elements- 1-5 students</a:t>
              </a:r>
              <a:endParaRPr lang="en-US" sz="4000" dirty="0" smtClean="0"/>
            </a:p>
          </p:txBody>
        </p:sp>
        <p:sp>
          <p:nvSpPr>
            <p:cNvPr id="35" name="TextBox 34"/>
            <p:cNvSpPr txBox="1"/>
            <p:nvPr/>
          </p:nvSpPr>
          <p:spPr>
            <a:xfrm>
              <a:off x="15648884" y="20956561"/>
              <a:ext cx="4742367" cy="5632311"/>
            </a:xfrm>
            <a:prstGeom prst="rect">
              <a:avLst/>
            </a:prstGeom>
            <a:noFill/>
            <a:ln>
              <a:solidFill>
                <a:schemeClr val="tx1"/>
              </a:solidFill>
            </a:ln>
          </p:spPr>
          <p:txBody>
            <a:bodyPr wrap="square" rtlCol="0">
              <a:spAutoFit/>
            </a:bodyPr>
            <a:lstStyle/>
            <a:p>
              <a:r>
                <a:rPr lang="en-US" sz="4000" dirty="0" smtClean="0"/>
                <a:t>Message passers- not hardware, but essential for the communication that allows the parts of the node to work together and with other nodes. – 2-4 students. </a:t>
              </a:r>
            </a:p>
          </p:txBody>
        </p:sp>
        <p:cxnSp>
          <p:nvCxnSpPr>
            <p:cNvPr id="36" name="Straight Arrow Connector 35"/>
            <p:cNvCxnSpPr/>
            <p:nvPr/>
          </p:nvCxnSpPr>
          <p:spPr>
            <a:xfrm>
              <a:off x="6143010" y="20584580"/>
              <a:ext cx="2280561" cy="1211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6542310" y="24603446"/>
              <a:ext cx="3026706" cy="1262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endCxn id="32" idx="3"/>
            </p:cNvCxnSpPr>
            <p:nvPr/>
          </p:nvCxnSpPr>
          <p:spPr>
            <a:xfrm flipH="1">
              <a:off x="13277701" y="24603446"/>
              <a:ext cx="2371183" cy="252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3893870" y="20684202"/>
            <a:ext cx="14317147" cy="7816151"/>
            <a:chOff x="1268794" y="18819882"/>
            <a:chExt cx="19122457" cy="10408157"/>
          </a:xfrm>
        </p:grpSpPr>
        <p:pic>
          <p:nvPicPr>
            <p:cNvPr id="40" name="Picture 39" descr="Screen Shot 2015-10-01 at 2.58.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794" y="19601439"/>
              <a:ext cx="13804900" cy="9626600"/>
            </a:xfrm>
            <a:prstGeom prst="rect">
              <a:avLst/>
            </a:prstGeom>
          </p:spPr>
        </p:pic>
        <p:pic>
          <p:nvPicPr>
            <p:cNvPr id="41" name="Picture 40"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745303" y="19998267"/>
              <a:ext cx="2262228" cy="1211058"/>
            </a:xfrm>
            <a:prstGeom prst="rect">
              <a:avLst/>
            </a:prstGeom>
          </p:spPr>
        </p:pic>
        <p:pic>
          <p:nvPicPr>
            <p:cNvPr id="42" name="Picture 41"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0584580"/>
              <a:ext cx="2262228" cy="1211058"/>
            </a:xfrm>
            <a:prstGeom prst="rect">
              <a:avLst/>
            </a:prstGeom>
          </p:spPr>
        </p:pic>
        <p:pic>
          <p:nvPicPr>
            <p:cNvPr id="43" name="Picture 42"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752664" y="19998267"/>
              <a:ext cx="2262228" cy="1211058"/>
            </a:xfrm>
            <a:prstGeom prst="rect">
              <a:avLst/>
            </a:prstGeom>
          </p:spPr>
        </p:pic>
        <p:pic>
          <p:nvPicPr>
            <p:cNvPr id="44" name="Picture 43"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85300" y="20752941"/>
              <a:ext cx="2262228" cy="1211058"/>
            </a:xfrm>
            <a:prstGeom prst="rect">
              <a:avLst/>
            </a:prstGeom>
          </p:spPr>
        </p:pic>
        <p:pic>
          <p:nvPicPr>
            <p:cNvPr id="45" name="Picture 44"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1067852"/>
              <a:ext cx="2262228" cy="1211058"/>
            </a:xfrm>
            <a:prstGeom prst="rect">
              <a:avLst/>
            </a:prstGeom>
          </p:spPr>
        </p:pic>
        <p:pic>
          <p:nvPicPr>
            <p:cNvPr id="46" name="Picture 45"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172142" y="21064671"/>
              <a:ext cx="2262228" cy="1211058"/>
            </a:xfrm>
            <a:prstGeom prst="rect">
              <a:avLst/>
            </a:prstGeom>
          </p:spPr>
        </p:pic>
        <p:pic>
          <p:nvPicPr>
            <p:cNvPr id="47" name="Picture 46"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05038" y="26181719"/>
              <a:ext cx="2262228" cy="1211058"/>
            </a:xfrm>
            <a:prstGeom prst="rect">
              <a:avLst/>
            </a:prstGeom>
          </p:spPr>
        </p:pic>
        <p:pic>
          <p:nvPicPr>
            <p:cNvPr id="48" name="Picture 47"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258737" y="26181719"/>
              <a:ext cx="2262228" cy="1211058"/>
            </a:xfrm>
            <a:prstGeom prst="rect">
              <a:avLst/>
            </a:prstGeom>
          </p:spPr>
        </p:pic>
        <p:pic>
          <p:nvPicPr>
            <p:cNvPr id="49" name="Picture 48" descr="messeng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1254" y="24248534"/>
              <a:ext cx="1806447" cy="1214367"/>
            </a:xfrm>
            <a:prstGeom prst="rect">
              <a:avLst/>
            </a:prstGeom>
          </p:spPr>
        </p:pic>
        <p:sp>
          <p:nvSpPr>
            <p:cNvPr id="50" name="TextBox 49"/>
            <p:cNvSpPr txBox="1"/>
            <p:nvPr/>
          </p:nvSpPr>
          <p:spPr>
            <a:xfrm>
              <a:off x="1814957" y="18819882"/>
              <a:ext cx="6069837" cy="2369880"/>
            </a:xfrm>
            <a:prstGeom prst="rect">
              <a:avLst/>
            </a:prstGeom>
            <a:noFill/>
            <a:ln>
              <a:solidFill>
                <a:schemeClr val="tx1"/>
              </a:solidFill>
            </a:ln>
          </p:spPr>
          <p:txBody>
            <a:bodyPr wrap="square" rtlCol="0">
              <a:spAutoFit/>
            </a:bodyPr>
            <a:lstStyle/>
            <a:p>
              <a:r>
                <a:rPr lang="en-US" sz="3600" dirty="0" smtClean="0"/>
                <a:t>Graphical Processor (GPU)</a:t>
              </a:r>
            </a:p>
            <a:p>
              <a:r>
                <a:rPr lang="en-US" sz="3600" dirty="0" smtClean="0"/>
                <a:t>Has 1000’s of processing </a:t>
              </a:r>
            </a:p>
            <a:p>
              <a:r>
                <a:rPr lang="en-US" sz="3600" dirty="0"/>
                <a:t>e</a:t>
              </a:r>
              <a:r>
                <a:rPr lang="en-US" sz="3600" dirty="0" smtClean="0"/>
                <a:t>lement- make most of</a:t>
              </a:r>
            </a:p>
            <a:p>
              <a:r>
                <a:rPr lang="en-US" sz="3600" dirty="0" smtClean="0"/>
                <a:t>Class the GPU</a:t>
              </a:r>
              <a:r>
                <a:rPr lang="en-US" sz="4000" dirty="0" smtClean="0"/>
                <a:t>. </a:t>
              </a:r>
            </a:p>
          </p:txBody>
        </p:sp>
        <p:sp>
          <p:nvSpPr>
            <p:cNvPr id="51" name="TextBox 50"/>
            <p:cNvSpPr txBox="1"/>
            <p:nvPr/>
          </p:nvSpPr>
          <p:spPr>
            <a:xfrm>
              <a:off x="2035926" y="22467054"/>
              <a:ext cx="5961240" cy="2308324"/>
            </a:xfrm>
            <a:prstGeom prst="rect">
              <a:avLst/>
            </a:prstGeom>
            <a:noFill/>
            <a:ln>
              <a:solidFill>
                <a:schemeClr val="tx1"/>
              </a:solidFill>
            </a:ln>
          </p:spPr>
          <p:txBody>
            <a:bodyPr wrap="square" rtlCol="0">
              <a:spAutoFit/>
            </a:bodyPr>
            <a:lstStyle/>
            <a:p>
              <a:r>
                <a:rPr lang="en-US" sz="3600" dirty="0" smtClean="0"/>
                <a:t>Central Processing Unit (CPU). Has 16 of processing elements- 1-5 students</a:t>
              </a:r>
              <a:endParaRPr lang="en-US" sz="4000" dirty="0" smtClean="0"/>
            </a:p>
          </p:txBody>
        </p:sp>
        <p:sp>
          <p:nvSpPr>
            <p:cNvPr id="52" name="TextBox 51"/>
            <p:cNvSpPr txBox="1"/>
            <p:nvPr/>
          </p:nvSpPr>
          <p:spPr>
            <a:xfrm>
              <a:off x="15648884" y="20956561"/>
              <a:ext cx="4742367" cy="5632311"/>
            </a:xfrm>
            <a:prstGeom prst="rect">
              <a:avLst/>
            </a:prstGeom>
            <a:noFill/>
            <a:ln>
              <a:solidFill>
                <a:schemeClr val="tx1"/>
              </a:solidFill>
            </a:ln>
          </p:spPr>
          <p:txBody>
            <a:bodyPr wrap="square" rtlCol="0">
              <a:spAutoFit/>
            </a:bodyPr>
            <a:lstStyle/>
            <a:p>
              <a:r>
                <a:rPr lang="en-US" sz="4000" dirty="0" smtClean="0"/>
                <a:t>Message passers- not hardware, but essential for the communication that allows the parts of the node to work together and with other nodes. – 2-4 students. </a:t>
              </a:r>
            </a:p>
          </p:txBody>
        </p:sp>
        <p:cxnSp>
          <p:nvCxnSpPr>
            <p:cNvPr id="53" name="Straight Arrow Connector 52"/>
            <p:cNvCxnSpPr/>
            <p:nvPr/>
          </p:nvCxnSpPr>
          <p:spPr>
            <a:xfrm>
              <a:off x="6143010" y="20584580"/>
              <a:ext cx="2280561" cy="1211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6542310" y="24603446"/>
              <a:ext cx="3026706" cy="1262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endCxn id="49" idx="3"/>
            </p:cNvCxnSpPr>
            <p:nvPr/>
          </p:nvCxnSpPr>
          <p:spPr>
            <a:xfrm flipH="1">
              <a:off x="13277701" y="24603446"/>
              <a:ext cx="2371183" cy="252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56" name="Group 55"/>
          <p:cNvGrpSpPr/>
          <p:nvPr/>
        </p:nvGrpSpPr>
        <p:grpSpPr>
          <a:xfrm>
            <a:off x="4046270" y="20836602"/>
            <a:ext cx="14317147" cy="7816151"/>
            <a:chOff x="1268794" y="18819882"/>
            <a:chExt cx="19122457" cy="10408157"/>
          </a:xfrm>
        </p:grpSpPr>
        <p:pic>
          <p:nvPicPr>
            <p:cNvPr id="57" name="Picture 56" descr="Screen Shot 2015-10-01 at 2.58.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794" y="19601439"/>
              <a:ext cx="13804900" cy="9626600"/>
            </a:xfrm>
            <a:prstGeom prst="rect">
              <a:avLst/>
            </a:prstGeom>
          </p:spPr>
        </p:pic>
        <p:pic>
          <p:nvPicPr>
            <p:cNvPr id="58" name="Picture 57"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745303" y="19998267"/>
              <a:ext cx="2262228" cy="1211058"/>
            </a:xfrm>
            <a:prstGeom prst="rect">
              <a:avLst/>
            </a:prstGeom>
          </p:spPr>
        </p:pic>
        <p:pic>
          <p:nvPicPr>
            <p:cNvPr id="59" name="Picture 58"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0584580"/>
              <a:ext cx="2262228" cy="1211058"/>
            </a:xfrm>
            <a:prstGeom prst="rect">
              <a:avLst/>
            </a:prstGeom>
          </p:spPr>
        </p:pic>
        <p:pic>
          <p:nvPicPr>
            <p:cNvPr id="60" name="Picture 59"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752664" y="19998267"/>
              <a:ext cx="2262228" cy="1211058"/>
            </a:xfrm>
            <a:prstGeom prst="rect">
              <a:avLst/>
            </a:prstGeom>
          </p:spPr>
        </p:pic>
        <p:pic>
          <p:nvPicPr>
            <p:cNvPr id="61" name="Picture 60"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85300" y="20752941"/>
              <a:ext cx="2262228" cy="1211058"/>
            </a:xfrm>
            <a:prstGeom prst="rect">
              <a:avLst/>
            </a:prstGeom>
          </p:spPr>
        </p:pic>
        <p:pic>
          <p:nvPicPr>
            <p:cNvPr id="62" name="Picture 61"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1067852"/>
              <a:ext cx="2262228" cy="1211058"/>
            </a:xfrm>
            <a:prstGeom prst="rect">
              <a:avLst/>
            </a:prstGeom>
          </p:spPr>
        </p:pic>
        <p:pic>
          <p:nvPicPr>
            <p:cNvPr id="63" name="Picture 62"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172142" y="21064671"/>
              <a:ext cx="2262228" cy="1211058"/>
            </a:xfrm>
            <a:prstGeom prst="rect">
              <a:avLst/>
            </a:prstGeom>
          </p:spPr>
        </p:pic>
        <p:pic>
          <p:nvPicPr>
            <p:cNvPr id="64" name="Picture 63"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05038" y="26181719"/>
              <a:ext cx="2262228" cy="1211058"/>
            </a:xfrm>
            <a:prstGeom prst="rect">
              <a:avLst/>
            </a:prstGeom>
          </p:spPr>
        </p:pic>
        <p:pic>
          <p:nvPicPr>
            <p:cNvPr id="65" name="Picture 64"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258737" y="26181719"/>
              <a:ext cx="2262228" cy="1211058"/>
            </a:xfrm>
            <a:prstGeom prst="rect">
              <a:avLst/>
            </a:prstGeom>
          </p:spPr>
        </p:pic>
        <p:pic>
          <p:nvPicPr>
            <p:cNvPr id="66" name="Picture 65" descr="messeng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1254" y="24248534"/>
              <a:ext cx="1806447" cy="1214367"/>
            </a:xfrm>
            <a:prstGeom prst="rect">
              <a:avLst/>
            </a:prstGeom>
          </p:spPr>
        </p:pic>
        <p:sp>
          <p:nvSpPr>
            <p:cNvPr id="67" name="TextBox 66"/>
            <p:cNvSpPr txBox="1"/>
            <p:nvPr/>
          </p:nvSpPr>
          <p:spPr>
            <a:xfrm>
              <a:off x="1814957" y="18819882"/>
              <a:ext cx="6069837" cy="2369880"/>
            </a:xfrm>
            <a:prstGeom prst="rect">
              <a:avLst/>
            </a:prstGeom>
            <a:noFill/>
            <a:ln>
              <a:solidFill>
                <a:schemeClr val="tx1"/>
              </a:solidFill>
            </a:ln>
          </p:spPr>
          <p:txBody>
            <a:bodyPr wrap="square" rtlCol="0">
              <a:spAutoFit/>
            </a:bodyPr>
            <a:lstStyle/>
            <a:p>
              <a:r>
                <a:rPr lang="en-US" sz="3600" dirty="0" smtClean="0"/>
                <a:t>Graphical Processor (GPU)</a:t>
              </a:r>
            </a:p>
            <a:p>
              <a:r>
                <a:rPr lang="en-US" sz="3600" dirty="0" smtClean="0"/>
                <a:t>Has 1000’s of processing </a:t>
              </a:r>
            </a:p>
            <a:p>
              <a:r>
                <a:rPr lang="en-US" sz="3600" dirty="0"/>
                <a:t>e</a:t>
              </a:r>
              <a:r>
                <a:rPr lang="en-US" sz="3600" dirty="0" smtClean="0"/>
                <a:t>lement- make most of</a:t>
              </a:r>
            </a:p>
            <a:p>
              <a:r>
                <a:rPr lang="en-US" sz="3600" dirty="0" smtClean="0"/>
                <a:t>Class the GPU</a:t>
              </a:r>
              <a:r>
                <a:rPr lang="en-US" sz="4000" dirty="0" smtClean="0"/>
                <a:t>. </a:t>
              </a:r>
            </a:p>
          </p:txBody>
        </p:sp>
        <p:sp>
          <p:nvSpPr>
            <p:cNvPr id="68" name="TextBox 67"/>
            <p:cNvSpPr txBox="1"/>
            <p:nvPr/>
          </p:nvSpPr>
          <p:spPr>
            <a:xfrm>
              <a:off x="2035926" y="22467054"/>
              <a:ext cx="5961240" cy="2308324"/>
            </a:xfrm>
            <a:prstGeom prst="rect">
              <a:avLst/>
            </a:prstGeom>
            <a:noFill/>
            <a:ln>
              <a:solidFill>
                <a:schemeClr val="tx1"/>
              </a:solidFill>
            </a:ln>
          </p:spPr>
          <p:txBody>
            <a:bodyPr wrap="square" rtlCol="0">
              <a:spAutoFit/>
            </a:bodyPr>
            <a:lstStyle/>
            <a:p>
              <a:r>
                <a:rPr lang="en-US" sz="3600" dirty="0" smtClean="0"/>
                <a:t>Central Processing Unit (CPU). Has 16 of processing elements- 1-5 students</a:t>
              </a:r>
              <a:endParaRPr lang="en-US" sz="4000" dirty="0" smtClean="0"/>
            </a:p>
          </p:txBody>
        </p:sp>
        <p:sp>
          <p:nvSpPr>
            <p:cNvPr id="69" name="TextBox 68"/>
            <p:cNvSpPr txBox="1"/>
            <p:nvPr/>
          </p:nvSpPr>
          <p:spPr>
            <a:xfrm>
              <a:off x="15648884" y="20956561"/>
              <a:ext cx="4742367" cy="5632311"/>
            </a:xfrm>
            <a:prstGeom prst="rect">
              <a:avLst/>
            </a:prstGeom>
            <a:noFill/>
            <a:ln>
              <a:solidFill>
                <a:schemeClr val="tx1"/>
              </a:solidFill>
            </a:ln>
          </p:spPr>
          <p:txBody>
            <a:bodyPr wrap="square" rtlCol="0">
              <a:spAutoFit/>
            </a:bodyPr>
            <a:lstStyle/>
            <a:p>
              <a:r>
                <a:rPr lang="en-US" sz="4000" dirty="0" smtClean="0"/>
                <a:t>Message passers- not hardware, but essential for the communication that allows the parts of the node to work together and with other nodes. – 2-4 students. </a:t>
              </a:r>
            </a:p>
          </p:txBody>
        </p:sp>
        <p:cxnSp>
          <p:nvCxnSpPr>
            <p:cNvPr id="70" name="Straight Arrow Connector 69"/>
            <p:cNvCxnSpPr/>
            <p:nvPr/>
          </p:nvCxnSpPr>
          <p:spPr>
            <a:xfrm>
              <a:off x="6143010" y="20584580"/>
              <a:ext cx="2280561" cy="1211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6542310" y="24603446"/>
              <a:ext cx="3026706" cy="1262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endCxn id="66" idx="3"/>
            </p:cNvCxnSpPr>
            <p:nvPr/>
          </p:nvCxnSpPr>
          <p:spPr>
            <a:xfrm flipH="1">
              <a:off x="13277701" y="24603446"/>
              <a:ext cx="2371183" cy="252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4198670" y="20989002"/>
            <a:ext cx="14317147" cy="7816151"/>
            <a:chOff x="1268794" y="18819882"/>
            <a:chExt cx="19122457" cy="10408157"/>
          </a:xfrm>
        </p:grpSpPr>
        <p:pic>
          <p:nvPicPr>
            <p:cNvPr id="74" name="Picture 73" descr="Screen Shot 2015-10-01 at 2.58.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794" y="19601439"/>
              <a:ext cx="13804900" cy="9626600"/>
            </a:xfrm>
            <a:prstGeom prst="rect">
              <a:avLst/>
            </a:prstGeom>
          </p:spPr>
        </p:pic>
        <p:pic>
          <p:nvPicPr>
            <p:cNvPr id="75" name="Picture 74"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745303" y="19998267"/>
              <a:ext cx="2262228" cy="1211058"/>
            </a:xfrm>
            <a:prstGeom prst="rect">
              <a:avLst/>
            </a:prstGeom>
          </p:spPr>
        </p:pic>
        <p:pic>
          <p:nvPicPr>
            <p:cNvPr id="76" name="Picture 75"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0584580"/>
              <a:ext cx="2262228" cy="1211058"/>
            </a:xfrm>
            <a:prstGeom prst="rect">
              <a:avLst/>
            </a:prstGeom>
          </p:spPr>
        </p:pic>
        <p:pic>
          <p:nvPicPr>
            <p:cNvPr id="77" name="Picture 76"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752664" y="19998267"/>
              <a:ext cx="2262228" cy="1211058"/>
            </a:xfrm>
            <a:prstGeom prst="rect">
              <a:avLst/>
            </a:prstGeom>
          </p:spPr>
        </p:pic>
        <p:pic>
          <p:nvPicPr>
            <p:cNvPr id="78" name="Picture 77"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85300" y="20752941"/>
              <a:ext cx="2262228" cy="1211058"/>
            </a:xfrm>
            <a:prstGeom prst="rect">
              <a:avLst/>
            </a:prstGeom>
          </p:spPr>
        </p:pic>
        <p:pic>
          <p:nvPicPr>
            <p:cNvPr id="79" name="Picture 78"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1067852"/>
              <a:ext cx="2262228" cy="1211058"/>
            </a:xfrm>
            <a:prstGeom prst="rect">
              <a:avLst/>
            </a:prstGeom>
          </p:spPr>
        </p:pic>
        <p:pic>
          <p:nvPicPr>
            <p:cNvPr id="80" name="Picture 79"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172142" y="21064671"/>
              <a:ext cx="2262228" cy="1211058"/>
            </a:xfrm>
            <a:prstGeom prst="rect">
              <a:avLst/>
            </a:prstGeom>
          </p:spPr>
        </p:pic>
        <p:pic>
          <p:nvPicPr>
            <p:cNvPr id="81" name="Picture 80"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05038" y="26181719"/>
              <a:ext cx="2262228" cy="1211058"/>
            </a:xfrm>
            <a:prstGeom prst="rect">
              <a:avLst/>
            </a:prstGeom>
          </p:spPr>
        </p:pic>
        <p:pic>
          <p:nvPicPr>
            <p:cNvPr id="82" name="Picture 81"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258737" y="26181719"/>
              <a:ext cx="2262228" cy="1211058"/>
            </a:xfrm>
            <a:prstGeom prst="rect">
              <a:avLst/>
            </a:prstGeom>
          </p:spPr>
        </p:pic>
        <p:pic>
          <p:nvPicPr>
            <p:cNvPr id="83" name="Picture 82" descr="messeng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1254" y="24248534"/>
              <a:ext cx="1806447" cy="1214367"/>
            </a:xfrm>
            <a:prstGeom prst="rect">
              <a:avLst/>
            </a:prstGeom>
          </p:spPr>
        </p:pic>
        <p:sp>
          <p:nvSpPr>
            <p:cNvPr id="84" name="TextBox 83"/>
            <p:cNvSpPr txBox="1"/>
            <p:nvPr/>
          </p:nvSpPr>
          <p:spPr>
            <a:xfrm>
              <a:off x="1814957" y="18819882"/>
              <a:ext cx="6069837" cy="2369880"/>
            </a:xfrm>
            <a:prstGeom prst="rect">
              <a:avLst/>
            </a:prstGeom>
            <a:noFill/>
            <a:ln>
              <a:solidFill>
                <a:schemeClr val="tx1"/>
              </a:solidFill>
            </a:ln>
          </p:spPr>
          <p:txBody>
            <a:bodyPr wrap="square" rtlCol="0">
              <a:spAutoFit/>
            </a:bodyPr>
            <a:lstStyle/>
            <a:p>
              <a:r>
                <a:rPr lang="en-US" sz="3600" dirty="0" smtClean="0"/>
                <a:t>Graphical Processor (GPU)</a:t>
              </a:r>
            </a:p>
            <a:p>
              <a:r>
                <a:rPr lang="en-US" sz="3600" dirty="0" smtClean="0"/>
                <a:t>Has 1000’s of processing </a:t>
              </a:r>
            </a:p>
            <a:p>
              <a:r>
                <a:rPr lang="en-US" sz="3600" dirty="0"/>
                <a:t>e</a:t>
              </a:r>
              <a:r>
                <a:rPr lang="en-US" sz="3600" dirty="0" smtClean="0"/>
                <a:t>lement- make most of</a:t>
              </a:r>
            </a:p>
            <a:p>
              <a:r>
                <a:rPr lang="en-US" sz="3600" dirty="0" smtClean="0"/>
                <a:t>Class the GPU</a:t>
              </a:r>
              <a:r>
                <a:rPr lang="en-US" sz="4000" dirty="0" smtClean="0"/>
                <a:t>. </a:t>
              </a:r>
            </a:p>
          </p:txBody>
        </p:sp>
        <p:sp>
          <p:nvSpPr>
            <p:cNvPr id="85" name="TextBox 84"/>
            <p:cNvSpPr txBox="1"/>
            <p:nvPr/>
          </p:nvSpPr>
          <p:spPr>
            <a:xfrm>
              <a:off x="2035926" y="22467054"/>
              <a:ext cx="5961240" cy="2308324"/>
            </a:xfrm>
            <a:prstGeom prst="rect">
              <a:avLst/>
            </a:prstGeom>
            <a:noFill/>
            <a:ln>
              <a:solidFill>
                <a:schemeClr val="tx1"/>
              </a:solidFill>
            </a:ln>
          </p:spPr>
          <p:txBody>
            <a:bodyPr wrap="square" rtlCol="0">
              <a:spAutoFit/>
            </a:bodyPr>
            <a:lstStyle/>
            <a:p>
              <a:r>
                <a:rPr lang="en-US" sz="3600" dirty="0" smtClean="0"/>
                <a:t>Central Processing Unit (CPU). Has 16 of processing elements- 1-5 students</a:t>
              </a:r>
              <a:endParaRPr lang="en-US" sz="4000" dirty="0" smtClean="0"/>
            </a:p>
          </p:txBody>
        </p:sp>
        <p:sp>
          <p:nvSpPr>
            <p:cNvPr id="86" name="TextBox 85"/>
            <p:cNvSpPr txBox="1"/>
            <p:nvPr/>
          </p:nvSpPr>
          <p:spPr>
            <a:xfrm>
              <a:off x="15648884" y="20956561"/>
              <a:ext cx="4742367" cy="5632311"/>
            </a:xfrm>
            <a:prstGeom prst="rect">
              <a:avLst/>
            </a:prstGeom>
            <a:noFill/>
            <a:ln>
              <a:solidFill>
                <a:schemeClr val="tx1"/>
              </a:solidFill>
            </a:ln>
          </p:spPr>
          <p:txBody>
            <a:bodyPr wrap="square" rtlCol="0">
              <a:spAutoFit/>
            </a:bodyPr>
            <a:lstStyle/>
            <a:p>
              <a:r>
                <a:rPr lang="en-US" sz="4000" dirty="0" smtClean="0"/>
                <a:t>Message passers- not hardware, but essential for the communication that allows the parts of the node to work together and with other nodes. – 2-4 students. </a:t>
              </a:r>
            </a:p>
          </p:txBody>
        </p:sp>
        <p:cxnSp>
          <p:nvCxnSpPr>
            <p:cNvPr id="87" name="Straight Arrow Connector 86"/>
            <p:cNvCxnSpPr/>
            <p:nvPr/>
          </p:nvCxnSpPr>
          <p:spPr>
            <a:xfrm>
              <a:off x="6143010" y="20584580"/>
              <a:ext cx="2280561" cy="1211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6542310" y="24603446"/>
              <a:ext cx="3026706" cy="1262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endCxn id="83" idx="3"/>
            </p:cNvCxnSpPr>
            <p:nvPr/>
          </p:nvCxnSpPr>
          <p:spPr>
            <a:xfrm flipH="1">
              <a:off x="13277701" y="24603446"/>
              <a:ext cx="2371183" cy="252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4351070" y="21141402"/>
            <a:ext cx="14317147" cy="7816151"/>
            <a:chOff x="1268794" y="18819882"/>
            <a:chExt cx="19122457" cy="10408157"/>
          </a:xfrm>
        </p:grpSpPr>
        <p:pic>
          <p:nvPicPr>
            <p:cNvPr id="91" name="Picture 90" descr="Screen Shot 2015-10-01 at 2.58.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794" y="19601439"/>
              <a:ext cx="13804900" cy="9626600"/>
            </a:xfrm>
            <a:prstGeom prst="rect">
              <a:avLst/>
            </a:prstGeom>
          </p:spPr>
        </p:pic>
        <p:pic>
          <p:nvPicPr>
            <p:cNvPr id="92" name="Picture 91"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745303" y="19998267"/>
              <a:ext cx="2262228" cy="1211058"/>
            </a:xfrm>
            <a:prstGeom prst="rect">
              <a:avLst/>
            </a:prstGeom>
          </p:spPr>
        </p:pic>
        <p:pic>
          <p:nvPicPr>
            <p:cNvPr id="93" name="Picture 92"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0584580"/>
              <a:ext cx="2262228" cy="1211058"/>
            </a:xfrm>
            <a:prstGeom prst="rect">
              <a:avLst/>
            </a:prstGeom>
          </p:spPr>
        </p:pic>
        <p:pic>
          <p:nvPicPr>
            <p:cNvPr id="94" name="Picture 93"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752664" y="19998267"/>
              <a:ext cx="2262228" cy="1211058"/>
            </a:xfrm>
            <a:prstGeom prst="rect">
              <a:avLst/>
            </a:prstGeom>
          </p:spPr>
        </p:pic>
        <p:pic>
          <p:nvPicPr>
            <p:cNvPr id="95" name="Picture 94"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85300" y="20752941"/>
              <a:ext cx="2262228" cy="1211058"/>
            </a:xfrm>
            <a:prstGeom prst="rect">
              <a:avLst/>
            </a:prstGeom>
          </p:spPr>
        </p:pic>
        <p:pic>
          <p:nvPicPr>
            <p:cNvPr id="96" name="Picture 95"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1067852"/>
              <a:ext cx="2262228" cy="1211058"/>
            </a:xfrm>
            <a:prstGeom prst="rect">
              <a:avLst/>
            </a:prstGeom>
          </p:spPr>
        </p:pic>
        <p:pic>
          <p:nvPicPr>
            <p:cNvPr id="97" name="Picture 96"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172142" y="21064671"/>
              <a:ext cx="2262228" cy="1211058"/>
            </a:xfrm>
            <a:prstGeom prst="rect">
              <a:avLst/>
            </a:prstGeom>
          </p:spPr>
        </p:pic>
        <p:pic>
          <p:nvPicPr>
            <p:cNvPr id="98" name="Picture 97"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05038" y="26181719"/>
              <a:ext cx="2262228" cy="1211058"/>
            </a:xfrm>
            <a:prstGeom prst="rect">
              <a:avLst/>
            </a:prstGeom>
          </p:spPr>
        </p:pic>
        <p:pic>
          <p:nvPicPr>
            <p:cNvPr id="99" name="Picture 98"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258737" y="26181719"/>
              <a:ext cx="2262228" cy="1211058"/>
            </a:xfrm>
            <a:prstGeom prst="rect">
              <a:avLst/>
            </a:prstGeom>
          </p:spPr>
        </p:pic>
        <p:pic>
          <p:nvPicPr>
            <p:cNvPr id="100" name="Picture 99" descr="messeng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1254" y="24248534"/>
              <a:ext cx="1806447" cy="1214367"/>
            </a:xfrm>
            <a:prstGeom prst="rect">
              <a:avLst/>
            </a:prstGeom>
          </p:spPr>
        </p:pic>
        <p:sp>
          <p:nvSpPr>
            <p:cNvPr id="101" name="TextBox 100"/>
            <p:cNvSpPr txBox="1"/>
            <p:nvPr/>
          </p:nvSpPr>
          <p:spPr>
            <a:xfrm>
              <a:off x="1814957" y="18819882"/>
              <a:ext cx="6069837" cy="2369880"/>
            </a:xfrm>
            <a:prstGeom prst="rect">
              <a:avLst/>
            </a:prstGeom>
            <a:noFill/>
            <a:ln>
              <a:solidFill>
                <a:schemeClr val="tx1"/>
              </a:solidFill>
            </a:ln>
          </p:spPr>
          <p:txBody>
            <a:bodyPr wrap="square" rtlCol="0">
              <a:spAutoFit/>
            </a:bodyPr>
            <a:lstStyle/>
            <a:p>
              <a:r>
                <a:rPr lang="en-US" sz="3600" dirty="0" smtClean="0"/>
                <a:t>Graphical Processor (GPU)</a:t>
              </a:r>
            </a:p>
            <a:p>
              <a:r>
                <a:rPr lang="en-US" sz="3600" dirty="0" smtClean="0"/>
                <a:t>Has 1000’s of processing </a:t>
              </a:r>
            </a:p>
            <a:p>
              <a:r>
                <a:rPr lang="en-US" sz="3600" dirty="0"/>
                <a:t>e</a:t>
              </a:r>
              <a:r>
                <a:rPr lang="en-US" sz="3600" dirty="0" smtClean="0"/>
                <a:t>lement- make most of</a:t>
              </a:r>
            </a:p>
            <a:p>
              <a:r>
                <a:rPr lang="en-US" sz="3600" dirty="0" smtClean="0"/>
                <a:t>Class the GPU</a:t>
              </a:r>
              <a:r>
                <a:rPr lang="en-US" sz="4000" dirty="0" smtClean="0"/>
                <a:t>. </a:t>
              </a:r>
            </a:p>
          </p:txBody>
        </p:sp>
        <p:sp>
          <p:nvSpPr>
            <p:cNvPr id="102" name="TextBox 101"/>
            <p:cNvSpPr txBox="1"/>
            <p:nvPr/>
          </p:nvSpPr>
          <p:spPr>
            <a:xfrm>
              <a:off x="2035926" y="22467054"/>
              <a:ext cx="5961240" cy="2308324"/>
            </a:xfrm>
            <a:prstGeom prst="rect">
              <a:avLst/>
            </a:prstGeom>
            <a:noFill/>
            <a:ln>
              <a:solidFill>
                <a:schemeClr val="tx1"/>
              </a:solidFill>
            </a:ln>
          </p:spPr>
          <p:txBody>
            <a:bodyPr wrap="square" rtlCol="0">
              <a:spAutoFit/>
            </a:bodyPr>
            <a:lstStyle/>
            <a:p>
              <a:r>
                <a:rPr lang="en-US" sz="3600" dirty="0" smtClean="0"/>
                <a:t>Central Processing Unit (CPU). Has 16 of processing elements- 1-5 students</a:t>
              </a:r>
              <a:endParaRPr lang="en-US" sz="4000" dirty="0" smtClean="0"/>
            </a:p>
          </p:txBody>
        </p:sp>
        <p:sp>
          <p:nvSpPr>
            <p:cNvPr id="103" name="TextBox 102"/>
            <p:cNvSpPr txBox="1"/>
            <p:nvPr/>
          </p:nvSpPr>
          <p:spPr>
            <a:xfrm>
              <a:off x="15648884" y="20956561"/>
              <a:ext cx="4742367" cy="5632311"/>
            </a:xfrm>
            <a:prstGeom prst="rect">
              <a:avLst/>
            </a:prstGeom>
            <a:noFill/>
            <a:ln>
              <a:solidFill>
                <a:schemeClr val="tx1"/>
              </a:solidFill>
            </a:ln>
          </p:spPr>
          <p:txBody>
            <a:bodyPr wrap="square" rtlCol="0">
              <a:spAutoFit/>
            </a:bodyPr>
            <a:lstStyle/>
            <a:p>
              <a:r>
                <a:rPr lang="en-US" sz="4000" dirty="0" smtClean="0"/>
                <a:t>Message passers- not hardware, but essential for the communication that allows the parts of the node to work together and with other nodes. – 2-4 students. </a:t>
              </a:r>
            </a:p>
          </p:txBody>
        </p:sp>
        <p:cxnSp>
          <p:nvCxnSpPr>
            <p:cNvPr id="104" name="Straight Arrow Connector 103"/>
            <p:cNvCxnSpPr/>
            <p:nvPr/>
          </p:nvCxnSpPr>
          <p:spPr>
            <a:xfrm>
              <a:off x="6143010" y="20584580"/>
              <a:ext cx="2280561" cy="1211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6542310" y="24603446"/>
              <a:ext cx="3026706" cy="1262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endCxn id="100" idx="3"/>
            </p:cNvCxnSpPr>
            <p:nvPr/>
          </p:nvCxnSpPr>
          <p:spPr>
            <a:xfrm flipH="1">
              <a:off x="13277701" y="24603446"/>
              <a:ext cx="2371183" cy="252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07" name="Group 106"/>
          <p:cNvGrpSpPr/>
          <p:nvPr/>
        </p:nvGrpSpPr>
        <p:grpSpPr>
          <a:xfrm>
            <a:off x="4503470" y="21293802"/>
            <a:ext cx="14317147" cy="7816151"/>
            <a:chOff x="1268794" y="18819882"/>
            <a:chExt cx="19122457" cy="10408157"/>
          </a:xfrm>
        </p:grpSpPr>
        <p:pic>
          <p:nvPicPr>
            <p:cNvPr id="108" name="Picture 107" descr="Screen Shot 2015-10-01 at 2.58.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794" y="19601439"/>
              <a:ext cx="13804900" cy="9626600"/>
            </a:xfrm>
            <a:prstGeom prst="rect">
              <a:avLst/>
            </a:prstGeom>
          </p:spPr>
        </p:pic>
        <p:pic>
          <p:nvPicPr>
            <p:cNvPr id="109" name="Picture 108"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745303" y="19998267"/>
              <a:ext cx="2262228" cy="1211058"/>
            </a:xfrm>
            <a:prstGeom prst="rect">
              <a:avLst/>
            </a:prstGeom>
          </p:spPr>
        </p:pic>
        <p:pic>
          <p:nvPicPr>
            <p:cNvPr id="110" name="Picture 109"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0584580"/>
              <a:ext cx="2262228" cy="1211058"/>
            </a:xfrm>
            <a:prstGeom prst="rect">
              <a:avLst/>
            </a:prstGeom>
          </p:spPr>
        </p:pic>
        <p:pic>
          <p:nvPicPr>
            <p:cNvPr id="111" name="Picture 110"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752664" y="19998267"/>
              <a:ext cx="2262228" cy="1211058"/>
            </a:xfrm>
            <a:prstGeom prst="rect">
              <a:avLst/>
            </a:prstGeom>
          </p:spPr>
        </p:pic>
        <p:pic>
          <p:nvPicPr>
            <p:cNvPr id="112" name="Picture 111"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85300" y="20752941"/>
              <a:ext cx="2262228" cy="1211058"/>
            </a:xfrm>
            <a:prstGeom prst="rect">
              <a:avLst/>
            </a:prstGeom>
          </p:spPr>
        </p:pic>
        <p:pic>
          <p:nvPicPr>
            <p:cNvPr id="113" name="Picture 112"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1067852"/>
              <a:ext cx="2262228" cy="1211058"/>
            </a:xfrm>
            <a:prstGeom prst="rect">
              <a:avLst/>
            </a:prstGeom>
          </p:spPr>
        </p:pic>
        <p:pic>
          <p:nvPicPr>
            <p:cNvPr id="114" name="Picture 113"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172142" y="21064671"/>
              <a:ext cx="2262228" cy="1211058"/>
            </a:xfrm>
            <a:prstGeom prst="rect">
              <a:avLst/>
            </a:prstGeom>
          </p:spPr>
        </p:pic>
        <p:pic>
          <p:nvPicPr>
            <p:cNvPr id="115" name="Picture 114"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05038" y="26181719"/>
              <a:ext cx="2262228" cy="1211058"/>
            </a:xfrm>
            <a:prstGeom prst="rect">
              <a:avLst/>
            </a:prstGeom>
          </p:spPr>
        </p:pic>
        <p:pic>
          <p:nvPicPr>
            <p:cNvPr id="116" name="Picture 115"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258737" y="26181719"/>
              <a:ext cx="2262228" cy="1211058"/>
            </a:xfrm>
            <a:prstGeom prst="rect">
              <a:avLst/>
            </a:prstGeom>
          </p:spPr>
        </p:pic>
        <p:pic>
          <p:nvPicPr>
            <p:cNvPr id="117" name="Picture 116" descr="messeng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1254" y="24248534"/>
              <a:ext cx="1806447" cy="1214367"/>
            </a:xfrm>
            <a:prstGeom prst="rect">
              <a:avLst/>
            </a:prstGeom>
          </p:spPr>
        </p:pic>
        <p:sp>
          <p:nvSpPr>
            <p:cNvPr id="118" name="TextBox 117"/>
            <p:cNvSpPr txBox="1"/>
            <p:nvPr/>
          </p:nvSpPr>
          <p:spPr>
            <a:xfrm>
              <a:off x="1814957" y="18819882"/>
              <a:ext cx="6069837" cy="2369880"/>
            </a:xfrm>
            <a:prstGeom prst="rect">
              <a:avLst/>
            </a:prstGeom>
            <a:noFill/>
            <a:ln>
              <a:solidFill>
                <a:schemeClr val="tx1"/>
              </a:solidFill>
            </a:ln>
          </p:spPr>
          <p:txBody>
            <a:bodyPr wrap="square" rtlCol="0">
              <a:spAutoFit/>
            </a:bodyPr>
            <a:lstStyle/>
            <a:p>
              <a:r>
                <a:rPr lang="en-US" sz="3600" dirty="0" smtClean="0"/>
                <a:t>Graphical Processor (GPU)</a:t>
              </a:r>
            </a:p>
            <a:p>
              <a:r>
                <a:rPr lang="en-US" sz="3600" dirty="0" smtClean="0"/>
                <a:t>Has 1000’s of processing </a:t>
              </a:r>
            </a:p>
            <a:p>
              <a:r>
                <a:rPr lang="en-US" sz="3600" dirty="0"/>
                <a:t>e</a:t>
              </a:r>
              <a:r>
                <a:rPr lang="en-US" sz="3600" dirty="0" smtClean="0"/>
                <a:t>lement- make most of</a:t>
              </a:r>
            </a:p>
            <a:p>
              <a:r>
                <a:rPr lang="en-US" sz="3600" dirty="0" smtClean="0"/>
                <a:t>Class the GPU</a:t>
              </a:r>
              <a:r>
                <a:rPr lang="en-US" sz="4000" dirty="0" smtClean="0"/>
                <a:t>. </a:t>
              </a:r>
            </a:p>
          </p:txBody>
        </p:sp>
        <p:sp>
          <p:nvSpPr>
            <p:cNvPr id="119" name="TextBox 118"/>
            <p:cNvSpPr txBox="1"/>
            <p:nvPr/>
          </p:nvSpPr>
          <p:spPr>
            <a:xfrm>
              <a:off x="2035926" y="22467054"/>
              <a:ext cx="5961240" cy="2308324"/>
            </a:xfrm>
            <a:prstGeom prst="rect">
              <a:avLst/>
            </a:prstGeom>
            <a:noFill/>
            <a:ln>
              <a:solidFill>
                <a:schemeClr val="tx1"/>
              </a:solidFill>
            </a:ln>
          </p:spPr>
          <p:txBody>
            <a:bodyPr wrap="square" rtlCol="0">
              <a:spAutoFit/>
            </a:bodyPr>
            <a:lstStyle/>
            <a:p>
              <a:r>
                <a:rPr lang="en-US" sz="3600" dirty="0" smtClean="0"/>
                <a:t>Central Processing Unit (CPU). Has 16 of processing elements- 1-5 students</a:t>
              </a:r>
              <a:endParaRPr lang="en-US" sz="4000" dirty="0" smtClean="0"/>
            </a:p>
          </p:txBody>
        </p:sp>
        <p:sp>
          <p:nvSpPr>
            <p:cNvPr id="120" name="TextBox 119"/>
            <p:cNvSpPr txBox="1"/>
            <p:nvPr/>
          </p:nvSpPr>
          <p:spPr>
            <a:xfrm>
              <a:off x="15648884" y="20956561"/>
              <a:ext cx="4742367" cy="5632311"/>
            </a:xfrm>
            <a:prstGeom prst="rect">
              <a:avLst/>
            </a:prstGeom>
            <a:noFill/>
            <a:ln>
              <a:solidFill>
                <a:schemeClr val="tx1"/>
              </a:solidFill>
            </a:ln>
          </p:spPr>
          <p:txBody>
            <a:bodyPr wrap="square" rtlCol="0">
              <a:spAutoFit/>
            </a:bodyPr>
            <a:lstStyle/>
            <a:p>
              <a:r>
                <a:rPr lang="en-US" sz="4000" dirty="0" smtClean="0"/>
                <a:t>Message passers- not hardware, but essential for the communication that allows the parts of the node to work together and with other nodes. – 2-4 students. </a:t>
              </a:r>
            </a:p>
          </p:txBody>
        </p:sp>
        <p:cxnSp>
          <p:nvCxnSpPr>
            <p:cNvPr id="121" name="Straight Arrow Connector 120"/>
            <p:cNvCxnSpPr/>
            <p:nvPr/>
          </p:nvCxnSpPr>
          <p:spPr>
            <a:xfrm>
              <a:off x="6143010" y="20584580"/>
              <a:ext cx="2280561" cy="1211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6542310" y="24603446"/>
              <a:ext cx="3026706" cy="1262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a:endCxn id="117" idx="3"/>
            </p:cNvCxnSpPr>
            <p:nvPr/>
          </p:nvCxnSpPr>
          <p:spPr>
            <a:xfrm flipH="1">
              <a:off x="13277701" y="24603446"/>
              <a:ext cx="2371183" cy="252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24" name="Group 123"/>
          <p:cNvGrpSpPr/>
          <p:nvPr/>
        </p:nvGrpSpPr>
        <p:grpSpPr>
          <a:xfrm>
            <a:off x="4655870" y="21446202"/>
            <a:ext cx="14317147" cy="7816151"/>
            <a:chOff x="1268794" y="18819882"/>
            <a:chExt cx="19122457" cy="10408157"/>
          </a:xfrm>
        </p:grpSpPr>
        <p:pic>
          <p:nvPicPr>
            <p:cNvPr id="125" name="Picture 124" descr="Screen Shot 2015-10-01 at 2.58.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794" y="19601439"/>
              <a:ext cx="13804900" cy="9626600"/>
            </a:xfrm>
            <a:prstGeom prst="rect">
              <a:avLst/>
            </a:prstGeom>
          </p:spPr>
        </p:pic>
        <p:pic>
          <p:nvPicPr>
            <p:cNvPr id="126" name="Picture 125"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745303" y="19998267"/>
              <a:ext cx="2262228" cy="1211058"/>
            </a:xfrm>
            <a:prstGeom prst="rect">
              <a:avLst/>
            </a:prstGeom>
          </p:spPr>
        </p:pic>
        <p:pic>
          <p:nvPicPr>
            <p:cNvPr id="127" name="Picture 126"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0584580"/>
              <a:ext cx="2262228" cy="1211058"/>
            </a:xfrm>
            <a:prstGeom prst="rect">
              <a:avLst/>
            </a:prstGeom>
          </p:spPr>
        </p:pic>
        <p:pic>
          <p:nvPicPr>
            <p:cNvPr id="128" name="Picture 127"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752664" y="19998267"/>
              <a:ext cx="2262228" cy="1211058"/>
            </a:xfrm>
            <a:prstGeom prst="rect">
              <a:avLst/>
            </a:prstGeom>
          </p:spPr>
        </p:pic>
        <p:pic>
          <p:nvPicPr>
            <p:cNvPr id="129" name="Picture 128"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85300" y="20752941"/>
              <a:ext cx="2262228" cy="1211058"/>
            </a:xfrm>
            <a:prstGeom prst="rect">
              <a:avLst/>
            </a:prstGeom>
          </p:spPr>
        </p:pic>
        <p:pic>
          <p:nvPicPr>
            <p:cNvPr id="130" name="Picture 129"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23571" y="21067852"/>
              <a:ext cx="2262228" cy="1211058"/>
            </a:xfrm>
            <a:prstGeom prst="rect">
              <a:avLst/>
            </a:prstGeom>
          </p:spPr>
        </p:pic>
        <p:pic>
          <p:nvPicPr>
            <p:cNvPr id="131" name="Picture 130"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172142" y="21064671"/>
              <a:ext cx="2262228" cy="1211058"/>
            </a:xfrm>
            <a:prstGeom prst="rect">
              <a:avLst/>
            </a:prstGeom>
          </p:spPr>
        </p:pic>
        <p:pic>
          <p:nvPicPr>
            <p:cNvPr id="132" name="Picture 131"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05038" y="26181719"/>
              <a:ext cx="2262228" cy="1211058"/>
            </a:xfrm>
            <a:prstGeom prst="rect">
              <a:avLst/>
            </a:prstGeom>
          </p:spPr>
        </p:pic>
        <p:pic>
          <p:nvPicPr>
            <p:cNvPr id="133" name="Picture 132" descr="student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258737" y="26181719"/>
              <a:ext cx="2262228" cy="1211058"/>
            </a:xfrm>
            <a:prstGeom prst="rect">
              <a:avLst/>
            </a:prstGeom>
          </p:spPr>
        </p:pic>
        <p:pic>
          <p:nvPicPr>
            <p:cNvPr id="134" name="Picture 133" descr="messeng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1254" y="24248534"/>
              <a:ext cx="1806447" cy="1214367"/>
            </a:xfrm>
            <a:prstGeom prst="rect">
              <a:avLst/>
            </a:prstGeom>
          </p:spPr>
        </p:pic>
        <p:sp>
          <p:nvSpPr>
            <p:cNvPr id="135" name="TextBox 134"/>
            <p:cNvSpPr txBox="1"/>
            <p:nvPr/>
          </p:nvSpPr>
          <p:spPr>
            <a:xfrm>
              <a:off x="1814957" y="18819882"/>
              <a:ext cx="6069837" cy="2369880"/>
            </a:xfrm>
            <a:prstGeom prst="rect">
              <a:avLst/>
            </a:prstGeom>
            <a:noFill/>
            <a:ln>
              <a:solidFill>
                <a:schemeClr val="tx1"/>
              </a:solidFill>
            </a:ln>
          </p:spPr>
          <p:txBody>
            <a:bodyPr wrap="square" rtlCol="0">
              <a:spAutoFit/>
            </a:bodyPr>
            <a:lstStyle/>
            <a:p>
              <a:r>
                <a:rPr lang="en-US" sz="3600" dirty="0" smtClean="0"/>
                <a:t>Graphical Processor (GPU)</a:t>
              </a:r>
            </a:p>
            <a:p>
              <a:r>
                <a:rPr lang="en-US" sz="3600" dirty="0" smtClean="0"/>
                <a:t>Has 1000’s of processing </a:t>
              </a:r>
            </a:p>
            <a:p>
              <a:r>
                <a:rPr lang="en-US" sz="3600" dirty="0"/>
                <a:t>e</a:t>
              </a:r>
              <a:r>
                <a:rPr lang="en-US" sz="3600" dirty="0" smtClean="0"/>
                <a:t>lement- make most of</a:t>
              </a:r>
            </a:p>
            <a:p>
              <a:r>
                <a:rPr lang="en-US" sz="3600" dirty="0" smtClean="0"/>
                <a:t>Class the GPU</a:t>
              </a:r>
              <a:r>
                <a:rPr lang="en-US" sz="4000" dirty="0" smtClean="0"/>
                <a:t>. </a:t>
              </a:r>
            </a:p>
          </p:txBody>
        </p:sp>
        <p:sp>
          <p:nvSpPr>
            <p:cNvPr id="136" name="TextBox 135"/>
            <p:cNvSpPr txBox="1"/>
            <p:nvPr/>
          </p:nvSpPr>
          <p:spPr>
            <a:xfrm>
              <a:off x="2035926" y="22467054"/>
              <a:ext cx="5961240" cy="2308324"/>
            </a:xfrm>
            <a:prstGeom prst="rect">
              <a:avLst/>
            </a:prstGeom>
            <a:noFill/>
            <a:ln>
              <a:solidFill>
                <a:schemeClr val="tx1"/>
              </a:solidFill>
            </a:ln>
          </p:spPr>
          <p:txBody>
            <a:bodyPr wrap="square" rtlCol="0">
              <a:spAutoFit/>
            </a:bodyPr>
            <a:lstStyle/>
            <a:p>
              <a:r>
                <a:rPr lang="en-US" sz="3600" dirty="0" smtClean="0"/>
                <a:t>Central Processing Unit (CPU). Has 16 of processing elements- 1-5 students</a:t>
              </a:r>
              <a:endParaRPr lang="en-US" sz="4000" dirty="0" smtClean="0"/>
            </a:p>
          </p:txBody>
        </p:sp>
        <p:sp>
          <p:nvSpPr>
            <p:cNvPr id="137" name="TextBox 136"/>
            <p:cNvSpPr txBox="1"/>
            <p:nvPr/>
          </p:nvSpPr>
          <p:spPr>
            <a:xfrm>
              <a:off x="15648884" y="20956561"/>
              <a:ext cx="4742367" cy="5632311"/>
            </a:xfrm>
            <a:prstGeom prst="rect">
              <a:avLst/>
            </a:prstGeom>
            <a:noFill/>
            <a:ln>
              <a:solidFill>
                <a:schemeClr val="tx1"/>
              </a:solidFill>
            </a:ln>
          </p:spPr>
          <p:txBody>
            <a:bodyPr wrap="square" rtlCol="0">
              <a:spAutoFit/>
            </a:bodyPr>
            <a:lstStyle/>
            <a:p>
              <a:r>
                <a:rPr lang="en-US" sz="4000" dirty="0" smtClean="0"/>
                <a:t>Message passers- not hardware, but essential for the communication that allows the parts of the node to work together and with other nodes. – 2-4 students. </a:t>
              </a:r>
            </a:p>
          </p:txBody>
        </p:sp>
        <p:cxnSp>
          <p:nvCxnSpPr>
            <p:cNvPr id="138" name="Straight Arrow Connector 137"/>
            <p:cNvCxnSpPr/>
            <p:nvPr/>
          </p:nvCxnSpPr>
          <p:spPr>
            <a:xfrm>
              <a:off x="6143010" y="20584580"/>
              <a:ext cx="2280561" cy="1211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p:nvPr/>
          </p:nvCxnSpPr>
          <p:spPr>
            <a:xfrm>
              <a:off x="6542310" y="24603446"/>
              <a:ext cx="3026706" cy="1262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a:endCxn id="134" idx="3"/>
            </p:cNvCxnSpPr>
            <p:nvPr/>
          </p:nvCxnSpPr>
          <p:spPr>
            <a:xfrm flipH="1">
              <a:off x="13277701" y="24603446"/>
              <a:ext cx="2371183" cy="252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4410411" y="127412"/>
            <a:ext cx="4781457" cy="6847809"/>
            <a:chOff x="8305038" y="19998267"/>
            <a:chExt cx="6768656" cy="9309458"/>
          </a:xfrm>
        </p:grpSpPr>
        <p:pic>
          <p:nvPicPr>
            <p:cNvPr id="142" name="Picture 141" descr="Screen Shot 2015-10-01 at 2.58.10 PM.png"/>
            <p:cNvPicPr>
              <a:picLocks noChangeAspect="1"/>
            </p:cNvPicPr>
            <p:nvPr/>
          </p:nvPicPr>
          <p:blipFill rotWithShape="1">
            <a:blip r:embed="rId2">
              <a:alphaModFix amt="34000"/>
              <a:extLst>
                <a:ext uri="{28A0092B-C50C-407E-A947-70E740481C1C}">
                  <a14:useLocalDpi xmlns:a14="http://schemas.microsoft.com/office/drawing/2010/main" val="0"/>
                </a:ext>
              </a:extLst>
            </a:blip>
            <a:srcRect l="49866"/>
            <a:stretch/>
          </p:blipFill>
          <p:spPr>
            <a:xfrm>
              <a:off x="8380693" y="19998267"/>
              <a:ext cx="6693001" cy="9309458"/>
            </a:xfrm>
            <a:prstGeom prst="rect">
              <a:avLst/>
            </a:prstGeom>
          </p:spPr>
        </p:pic>
        <p:pic>
          <p:nvPicPr>
            <p:cNvPr id="143" name="Picture 142" descr="students.gif"/>
            <p:cNvPicPr>
              <a:picLocks noChangeAspect="1"/>
            </p:cNvPicPr>
            <p:nvPr/>
          </p:nvPicPr>
          <p:blipFill>
            <a:blip r:embed="rId3">
              <a:alphaModFix amt="86000"/>
              <a:extLst>
                <a:ext uri="{28A0092B-C50C-407E-A947-70E740481C1C}">
                  <a14:useLocalDpi xmlns:a14="http://schemas.microsoft.com/office/drawing/2010/main" val="0"/>
                </a:ext>
              </a:extLst>
            </a:blip>
            <a:stretch>
              <a:fillRect/>
            </a:stretch>
          </p:blipFill>
          <p:spPr>
            <a:xfrm flipH="1">
              <a:off x="8745303" y="19998267"/>
              <a:ext cx="2262228" cy="1211058"/>
            </a:xfrm>
            <a:prstGeom prst="rect">
              <a:avLst/>
            </a:prstGeom>
          </p:spPr>
        </p:pic>
        <p:pic>
          <p:nvPicPr>
            <p:cNvPr id="144" name="Picture 143" descr="students.gif"/>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flipH="1">
              <a:off x="8423571" y="20584580"/>
              <a:ext cx="2262228" cy="1211058"/>
            </a:xfrm>
            <a:prstGeom prst="rect">
              <a:avLst/>
            </a:prstGeom>
          </p:spPr>
        </p:pic>
        <p:pic>
          <p:nvPicPr>
            <p:cNvPr id="145" name="Picture 144" descr="students.gif"/>
            <p:cNvPicPr>
              <a:picLocks noChangeAspect="1"/>
            </p:cNvPicPr>
            <p:nvPr/>
          </p:nvPicPr>
          <p:blipFill>
            <a:blip r:embed="rId3">
              <a:alphaModFix amt="86000"/>
              <a:extLst>
                <a:ext uri="{28A0092B-C50C-407E-A947-70E740481C1C}">
                  <a14:useLocalDpi xmlns:a14="http://schemas.microsoft.com/office/drawing/2010/main" val="0"/>
                </a:ext>
              </a:extLst>
            </a:blip>
            <a:stretch>
              <a:fillRect/>
            </a:stretch>
          </p:blipFill>
          <p:spPr>
            <a:xfrm flipH="1">
              <a:off x="10752664" y="19998267"/>
              <a:ext cx="2262228" cy="1211058"/>
            </a:xfrm>
            <a:prstGeom prst="rect">
              <a:avLst/>
            </a:prstGeom>
          </p:spPr>
        </p:pic>
        <p:pic>
          <p:nvPicPr>
            <p:cNvPr id="146" name="Picture 145" descr="students.gif"/>
            <p:cNvPicPr>
              <a:picLocks noChangeAspect="1"/>
            </p:cNvPicPr>
            <p:nvPr/>
          </p:nvPicPr>
          <p:blipFill>
            <a:blip r:embed="rId3">
              <a:alphaModFix amt="86000"/>
              <a:extLst>
                <a:ext uri="{28A0092B-C50C-407E-A947-70E740481C1C}">
                  <a14:useLocalDpi xmlns:a14="http://schemas.microsoft.com/office/drawing/2010/main" val="0"/>
                </a:ext>
              </a:extLst>
            </a:blip>
            <a:stretch>
              <a:fillRect/>
            </a:stretch>
          </p:blipFill>
          <p:spPr>
            <a:xfrm flipH="1">
              <a:off x="10585300" y="20752941"/>
              <a:ext cx="2262228" cy="1211058"/>
            </a:xfrm>
            <a:prstGeom prst="rect">
              <a:avLst/>
            </a:prstGeom>
          </p:spPr>
        </p:pic>
        <p:pic>
          <p:nvPicPr>
            <p:cNvPr id="147" name="Picture 146" descr="students.gif"/>
            <p:cNvPicPr>
              <a:picLocks noChangeAspect="1"/>
            </p:cNvPicPr>
            <p:nvPr/>
          </p:nvPicPr>
          <p:blipFill>
            <a:blip r:embed="rId3">
              <a:alphaModFix amt="86000"/>
              <a:extLst>
                <a:ext uri="{28A0092B-C50C-407E-A947-70E740481C1C}">
                  <a14:useLocalDpi xmlns:a14="http://schemas.microsoft.com/office/drawing/2010/main" val="0"/>
                </a:ext>
              </a:extLst>
            </a:blip>
            <a:stretch>
              <a:fillRect/>
            </a:stretch>
          </p:blipFill>
          <p:spPr>
            <a:xfrm flipH="1">
              <a:off x="8423571" y="21067852"/>
              <a:ext cx="2262228" cy="1211058"/>
            </a:xfrm>
            <a:prstGeom prst="rect">
              <a:avLst/>
            </a:prstGeom>
          </p:spPr>
        </p:pic>
        <p:pic>
          <p:nvPicPr>
            <p:cNvPr id="148" name="Picture 147" descr="students.gif"/>
            <p:cNvPicPr>
              <a:picLocks noChangeAspect="1"/>
            </p:cNvPicPr>
            <p:nvPr/>
          </p:nvPicPr>
          <p:blipFill>
            <a:blip r:embed="rId3">
              <a:alphaModFix amt="86000"/>
              <a:extLst>
                <a:ext uri="{28A0092B-C50C-407E-A947-70E740481C1C}">
                  <a14:useLocalDpi xmlns:a14="http://schemas.microsoft.com/office/drawing/2010/main" val="0"/>
                </a:ext>
              </a:extLst>
            </a:blip>
            <a:stretch>
              <a:fillRect/>
            </a:stretch>
          </p:blipFill>
          <p:spPr>
            <a:xfrm flipH="1">
              <a:off x="11172142" y="21064671"/>
              <a:ext cx="2262228" cy="1211058"/>
            </a:xfrm>
            <a:prstGeom prst="rect">
              <a:avLst/>
            </a:prstGeom>
          </p:spPr>
        </p:pic>
        <p:pic>
          <p:nvPicPr>
            <p:cNvPr id="149" name="Picture 148" descr="students.gif"/>
            <p:cNvPicPr>
              <a:picLocks noChangeAspect="1"/>
            </p:cNvPicPr>
            <p:nvPr/>
          </p:nvPicPr>
          <p:blipFill>
            <a:blip r:embed="rId3">
              <a:alphaModFix amt="86000"/>
              <a:extLst>
                <a:ext uri="{28A0092B-C50C-407E-A947-70E740481C1C}">
                  <a14:useLocalDpi xmlns:a14="http://schemas.microsoft.com/office/drawing/2010/main" val="0"/>
                </a:ext>
              </a:extLst>
            </a:blip>
            <a:stretch>
              <a:fillRect/>
            </a:stretch>
          </p:blipFill>
          <p:spPr>
            <a:xfrm flipH="1">
              <a:off x="8305038" y="26181719"/>
              <a:ext cx="2262228" cy="1211058"/>
            </a:xfrm>
            <a:prstGeom prst="rect">
              <a:avLst/>
            </a:prstGeom>
          </p:spPr>
        </p:pic>
        <p:pic>
          <p:nvPicPr>
            <p:cNvPr id="150" name="Picture 149" descr="students.gif"/>
            <p:cNvPicPr>
              <a:picLocks noChangeAspect="1"/>
            </p:cNvPicPr>
            <p:nvPr/>
          </p:nvPicPr>
          <p:blipFill>
            <a:blip r:embed="rId3">
              <a:alphaModFix amt="86000"/>
              <a:extLst>
                <a:ext uri="{28A0092B-C50C-407E-A947-70E740481C1C}">
                  <a14:useLocalDpi xmlns:a14="http://schemas.microsoft.com/office/drawing/2010/main" val="0"/>
                </a:ext>
              </a:extLst>
            </a:blip>
            <a:stretch>
              <a:fillRect/>
            </a:stretch>
          </p:blipFill>
          <p:spPr>
            <a:xfrm flipH="1">
              <a:off x="11258737" y="26181719"/>
              <a:ext cx="2262228" cy="1211058"/>
            </a:xfrm>
            <a:prstGeom prst="rect">
              <a:avLst/>
            </a:prstGeom>
          </p:spPr>
        </p:pic>
        <p:pic>
          <p:nvPicPr>
            <p:cNvPr id="151" name="Picture 150" descr="messengers.png"/>
            <p:cNvPicPr>
              <a:picLocks noChangeAspect="1"/>
            </p:cNvPicPr>
            <p:nvPr/>
          </p:nvPicPr>
          <p:blipFill>
            <a:blip r:embed="rId4">
              <a:alphaModFix amt="86000"/>
              <a:extLst>
                <a:ext uri="{28A0092B-C50C-407E-A947-70E740481C1C}">
                  <a14:useLocalDpi xmlns:a14="http://schemas.microsoft.com/office/drawing/2010/main" val="0"/>
                </a:ext>
              </a:extLst>
            </a:blip>
            <a:stretch>
              <a:fillRect/>
            </a:stretch>
          </p:blipFill>
          <p:spPr>
            <a:xfrm>
              <a:off x="11471254" y="24248534"/>
              <a:ext cx="1806447" cy="1214367"/>
            </a:xfrm>
            <a:prstGeom prst="rect">
              <a:avLst/>
            </a:prstGeom>
          </p:spPr>
        </p:pic>
      </p:grpSp>
      <p:sp>
        <p:nvSpPr>
          <p:cNvPr id="158" name="Title 157"/>
          <p:cNvSpPr>
            <a:spLocks noGrp="1"/>
          </p:cNvSpPr>
          <p:nvPr>
            <p:ph type="ctrTitle"/>
          </p:nvPr>
        </p:nvSpPr>
        <p:spPr>
          <a:xfrm>
            <a:off x="131286" y="312126"/>
            <a:ext cx="4219784" cy="1470025"/>
          </a:xfrm>
        </p:spPr>
        <p:txBody>
          <a:bodyPr>
            <a:normAutofit/>
          </a:bodyPr>
          <a:lstStyle/>
          <a:p>
            <a:r>
              <a:rPr lang="en-US" sz="2800" b="1" dirty="0" smtClean="0"/>
              <a:t>Human Supercomputer </a:t>
            </a:r>
            <a:endParaRPr lang="en-US" sz="2800" b="1" dirty="0"/>
          </a:p>
        </p:txBody>
      </p:sp>
      <p:sp>
        <p:nvSpPr>
          <p:cNvPr id="159" name="Subtitle 158"/>
          <p:cNvSpPr>
            <a:spLocks noGrp="1"/>
          </p:cNvSpPr>
          <p:nvPr>
            <p:ph type="subTitle" idx="1"/>
          </p:nvPr>
        </p:nvSpPr>
        <p:spPr>
          <a:xfrm>
            <a:off x="329564" y="1096551"/>
            <a:ext cx="3986264" cy="5818742"/>
          </a:xfrm>
        </p:spPr>
        <p:txBody>
          <a:bodyPr>
            <a:noAutofit/>
          </a:bodyPr>
          <a:lstStyle/>
          <a:p>
            <a:pPr algn="l">
              <a:spcBef>
                <a:spcPts val="800"/>
              </a:spcBef>
            </a:pPr>
            <a:r>
              <a:rPr lang="en-US" sz="2400" dirty="0" smtClean="0">
                <a:solidFill>
                  <a:schemeClr val="tx1"/>
                </a:solidFill>
              </a:rPr>
              <a:t>You will be divided into the </a:t>
            </a:r>
            <a:r>
              <a:rPr lang="en-US" sz="2400" dirty="0" smtClean="0">
                <a:solidFill>
                  <a:schemeClr val="tx1"/>
                </a:solidFill>
              </a:rPr>
              <a:t>teams </a:t>
            </a:r>
            <a:r>
              <a:rPr lang="en-US" sz="2400" dirty="0" smtClean="0">
                <a:solidFill>
                  <a:schemeClr val="tx1"/>
                </a:solidFill>
              </a:rPr>
              <a:t>(nodes).</a:t>
            </a:r>
          </a:p>
          <a:p>
            <a:pPr algn="l">
              <a:spcBef>
                <a:spcPts val="800"/>
              </a:spcBef>
            </a:pPr>
            <a:endParaRPr lang="en-US" sz="2400" dirty="0" smtClean="0">
              <a:solidFill>
                <a:schemeClr val="tx1"/>
              </a:solidFill>
            </a:endParaRPr>
          </a:p>
          <a:p>
            <a:pPr algn="l">
              <a:spcBef>
                <a:spcPts val="800"/>
              </a:spcBef>
            </a:pPr>
            <a:r>
              <a:rPr lang="en-US" sz="2400" dirty="0" smtClean="0">
                <a:solidFill>
                  <a:schemeClr val="tx1"/>
                </a:solidFill>
              </a:rPr>
              <a:t>Each person will be a processor.</a:t>
            </a:r>
          </a:p>
          <a:p>
            <a:pPr algn="l">
              <a:spcBef>
                <a:spcPts val="800"/>
              </a:spcBef>
            </a:pPr>
            <a:endParaRPr lang="en-US" sz="2400" dirty="0">
              <a:solidFill>
                <a:schemeClr val="tx1"/>
              </a:solidFill>
            </a:endParaRPr>
          </a:p>
          <a:p>
            <a:pPr algn="l">
              <a:spcBef>
                <a:spcPts val="800"/>
              </a:spcBef>
            </a:pPr>
            <a:r>
              <a:rPr lang="en-US" sz="2400" dirty="0" smtClean="0">
                <a:solidFill>
                  <a:schemeClr val="tx1"/>
                </a:solidFill>
              </a:rPr>
              <a:t>One or two will be messengers that communicate  information between processors. </a:t>
            </a:r>
          </a:p>
          <a:p>
            <a:pPr algn="l">
              <a:spcBef>
                <a:spcPts val="800"/>
              </a:spcBef>
            </a:pPr>
            <a:r>
              <a:rPr lang="en-US" sz="2400" dirty="0" smtClean="0">
                <a:solidFill>
                  <a:schemeClr val="tx1"/>
                </a:solidFill>
              </a:rPr>
              <a:t> </a:t>
            </a:r>
          </a:p>
          <a:p>
            <a:pPr algn="l">
              <a:spcBef>
                <a:spcPts val="800"/>
              </a:spcBef>
            </a:pPr>
            <a:r>
              <a:rPr lang="en-US" sz="2400" dirty="0" smtClean="0">
                <a:solidFill>
                  <a:schemeClr val="tx1"/>
                </a:solidFill>
              </a:rPr>
              <a:t>Each node will race to solve a problem. </a:t>
            </a:r>
          </a:p>
          <a:p>
            <a:pPr algn="l"/>
            <a:endParaRPr lang="en-US" sz="2400" b="1" dirty="0">
              <a:solidFill>
                <a:schemeClr val="tx1"/>
              </a:solidFill>
            </a:endParaRPr>
          </a:p>
          <a:p>
            <a:pPr algn="l"/>
            <a:r>
              <a:rPr lang="en-US" sz="2400" b="1" dirty="0" smtClean="0">
                <a:solidFill>
                  <a:schemeClr val="tx1"/>
                </a:solidFill>
              </a:rPr>
              <a:t> </a:t>
            </a:r>
          </a:p>
          <a:p>
            <a:pPr algn="l"/>
            <a:r>
              <a:rPr lang="en-US" sz="2400" b="1" dirty="0" smtClean="0">
                <a:solidFill>
                  <a:schemeClr val="tx1"/>
                </a:solidFill>
              </a:rPr>
              <a:t> </a:t>
            </a:r>
          </a:p>
          <a:p>
            <a:r>
              <a:rPr lang="en-US" sz="2400" b="1" dirty="0" smtClean="0">
                <a:solidFill>
                  <a:schemeClr val="tx1"/>
                </a:solidFill>
              </a:rPr>
              <a:t> </a:t>
            </a:r>
            <a:endParaRPr lang="en-US" sz="2400" b="1" dirty="0">
              <a:solidFill>
                <a:schemeClr val="tx1"/>
              </a:solidFill>
            </a:endParaRPr>
          </a:p>
        </p:txBody>
      </p:sp>
    </p:spTree>
    <p:extLst>
      <p:ext uri="{BB962C8B-B14F-4D97-AF65-F5344CB8AC3E}">
        <p14:creationId xmlns:p14="http://schemas.microsoft.com/office/powerpoint/2010/main" val="102415501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Will </a:t>
            </a:r>
            <a:r>
              <a:rPr lang="en-US" dirty="0"/>
              <a:t>W</a:t>
            </a:r>
            <a:r>
              <a:rPr lang="en-US" dirty="0" smtClean="0"/>
              <a:t>e </a:t>
            </a:r>
            <a:r>
              <a:rPr lang="en-US" dirty="0"/>
              <a:t>S</a:t>
            </a:r>
            <a:r>
              <a:rPr lang="en-US" dirty="0" smtClean="0"/>
              <a:t>olve? </a:t>
            </a:r>
            <a:endParaRPr lang="en-US" dirty="0"/>
          </a:p>
        </p:txBody>
      </p:sp>
      <p:sp>
        <p:nvSpPr>
          <p:cNvPr id="6" name="Content Placeholder 5"/>
          <p:cNvSpPr>
            <a:spLocks noGrp="1"/>
          </p:cNvSpPr>
          <p:nvPr>
            <p:ph sz="half" idx="2"/>
          </p:nvPr>
        </p:nvSpPr>
        <p:spPr>
          <a:xfrm>
            <a:off x="4410454" y="1046983"/>
            <a:ext cx="4419392" cy="4525963"/>
          </a:xfrm>
        </p:spPr>
        <p:txBody>
          <a:bodyPr>
            <a:noAutofit/>
          </a:bodyPr>
          <a:lstStyle/>
          <a:p>
            <a:pPr marL="0" indent="0">
              <a:buNone/>
            </a:pPr>
            <a:endParaRPr lang="en-US" sz="2400" dirty="0" smtClean="0"/>
          </a:p>
          <a:p>
            <a:r>
              <a:rPr lang="en-US" sz="2400" dirty="0"/>
              <a:t>F</a:t>
            </a:r>
            <a:r>
              <a:rPr lang="en-US" sz="2400" dirty="0" smtClean="0"/>
              <a:t>or </a:t>
            </a:r>
            <a:r>
              <a:rPr lang="en-US" sz="2400" dirty="0" smtClean="0"/>
              <a:t>this exercise, forget that we now know its value is 3.14159 . . . .</a:t>
            </a:r>
          </a:p>
          <a:p>
            <a:r>
              <a:rPr lang="en-US" sz="2400" dirty="0" smtClean="0"/>
              <a:t>Often in science we use two or three known things to find something we don’t </a:t>
            </a:r>
            <a:r>
              <a:rPr lang="en-US" sz="2400" dirty="0" smtClean="0"/>
              <a:t>know</a:t>
            </a:r>
            <a:endParaRPr lang="en-US" sz="2400" dirty="0"/>
          </a:p>
          <a:p>
            <a:r>
              <a:rPr lang="en-US" sz="2400" dirty="0"/>
              <a:t>A</a:t>
            </a:r>
            <a:r>
              <a:rPr lang="en-US" sz="2400" dirty="0" smtClean="0"/>
              <a:t>rea of the board (2r)</a:t>
            </a:r>
            <a:r>
              <a:rPr lang="en-US" sz="2400" baseline="30000" dirty="0" smtClean="0"/>
              <a:t>2 </a:t>
            </a:r>
          </a:p>
          <a:p>
            <a:r>
              <a:rPr lang="en-US" sz="2400" dirty="0" smtClean="0"/>
              <a:t>Area of the target:</a:t>
            </a:r>
            <a:r>
              <a:rPr lang="en-US" sz="2400" dirty="0"/>
              <a:t>π</a:t>
            </a:r>
            <a:r>
              <a:rPr lang="en-US" sz="2400" dirty="0" smtClean="0"/>
              <a:t>r</a:t>
            </a:r>
            <a:r>
              <a:rPr lang="en-US" sz="2400" baseline="30000" dirty="0" smtClean="0"/>
              <a:t>2</a:t>
            </a:r>
          </a:p>
          <a:p>
            <a:r>
              <a:rPr lang="en-US" sz="2400" dirty="0" smtClean="0"/>
              <a:t>How could we “measure the areas without knowing π? </a:t>
            </a:r>
          </a:p>
        </p:txBody>
      </p:sp>
      <p:pic>
        <p:nvPicPr>
          <p:cNvPr id="3" name="Picture 2" descr="dartboard.png"/>
          <p:cNvPicPr>
            <a:picLocks noChangeAspect="1"/>
          </p:cNvPicPr>
          <p:nvPr/>
        </p:nvPicPr>
        <p:blipFill rotWithShape="1">
          <a:blip r:embed="rId2">
            <a:extLst>
              <a:ext uri="{28A0092B-C50C-407E-A947-70E740481C1C}">
                <a14:useLocalDpi xmlns:a14="http://schemas.microsoft.com/office/drawing/2010/main" val="0"/>
              </a:ext>
            </a:extLst>
          </a:blip>
          <a:srcRect l="3846" t="4423" r="5384" b="4423"/>
          <a:stretch/>
        </p:blipFill>
        <p:spPr>
          <a:xfrm>
            <a:off x="142554" y="1894514"/>
            <a:ext cx="4047583" cy="40647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Content Placeholder 3"/>
          <p:cNvPicPr>
            <a:picLocks noGrp="1" noChangeAspect="1"/>
          </p:cNvPicPr>
          <p:nvPr>
            <p:ph sz="half" idx="1"/>
          </p:nvPr>
        </p:nvPicPr>
        <p:blipFill>
          <a:blip r:embed="rId3">
            <a:alphaModFix amt="57000"/>
            <a:extLst>
              <a:ext uri="{BEBA8EAE-BF5A-486C-A8C5-ECC9F3942E4B}">
                <a14:imgProps xmlns:a14="http://schemas.microsoft.com/office/drawing/2010/main">
                  <a14:imgLayer r:embed="rId4">
                    <a14:imgEffect>
                      <a14:backgroundRemoval t="1250" b="97222" l="1806" r="100000">
                        <a14:backgroundMark x1="77778" y1="49306" x2="77778" y2="49306"/>
                      </a14:backgroundRemoval>
                    </a14:imgEffect>
                  </a14:imgLayer>
                </a14:imgProps>
              </a:ext>
            </a:extLst>
          </a:blip>
          <a:srcRect l="2923" r="2923"/>
          <a:stretch>
            <a:fillRect/>
          </a:stretch>
        </p:blipFill>
        <p:spPr>
          <a:xfrm>
            <a:off x="664308" y="2326315"/>
            <a:ext cx="3155217" cy="3281240"/>
          </a:xfrm>
        </p:spPr>
      </p:pic>
      <p:sp>
        <p:nvSpPr>
          <p:cNvPr id="7" name="Content Placeholder 5"/>
          <p:cNvSpPr txBox="1">
            <a:spLocks/>
          </p:cNvSpPr>
          <p:nvPr/>
        </p:nvSpPr>
        <p:spPr bwMode="auto">
          <a:xfrm>
            <a:off x="201168" y="722492"/>
            <a:ext cx="8481728" cy="1524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2"/>
              </a:buClr>
              <a:buFont typeface="Arial" charset="0"/>
              <a:buChar char="–"/>
              <a:defRPr sz="18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2"/>
              </a:buClr>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smtClean="0"/>
              <a:t>We are going to estimate the value of π by playing darts: Monte Carlo Method.</a:t>
            </a:r>
          </a:p>
        </p:txBody>
      </p:sp>
    </p:spTree>
    <p:extLst>
      <p:ext uri="{BB962C8B-B14F-4D97-AF65-F5344CB8AC3E}">
        <p14:creationId xmlns:p14="http://schemas.microsoft.com/office/powerpoint/2010/main" val="19796181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828139" y="327648"/>
            <a:ext cx="6010648" cy="6019996"/>
            <a:chOff x="2044922" y="254000"/>
            <a:chExt cx="6010648" cy="6019996"/>
          </a:xfrm>
        </p:grpSpPr>
        <p:pic>
          <p:nvPicPr>
            <p:cNvPr id="6" name="Picture 5" descr="Screen Shot 2017-04-28 at 3.16.58 PM.png"/>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2044922" y="254000"/>
              <a:ext cx="6010648" cy="6019996"/>
            </a:xfrm>
            <a:prstGeom prst="rect">
              <a:avLst/>
            </a:prstGeom>
          </p:spPr>
        </p:pic>
        <p:sp>
          <p:nvSpPr>
            <p:cNvPr id="2" name="4-Point Star 1"/>
            <p:cNvSpPr/>
            <p:nvPr/>
          </p:nvSpPr>
          <p:spPr>
            <a:xfrm>
              <a:off x="3978024" y="20710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4-Point Star 11"/>
            <p:cNvSpPr/>
            <p:nvPr/>
          </p:nvSpPr>
          <p:spPr>
            <a:xfrm>
              <a:off x="2477470" y="758092"/>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4-Point Star 12"/>
            <p:cNvSpPr/>
            <p:nvPr/>
          </p:nvSpPr>
          <p:spPr>
            <a:xfrm>
              <a:off x="768642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4-Point Star 13"/>
            <p:cNvSpPr/>
            <p:nvPr/>
          </p:nvSpPr>
          <p:spPr>
            <a:xfrm>
              <a:off x="7334731" y="476738"/>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4-Point Star 15"/>
            <p:cNvSpPr/>
            <p:nvPr/>
          </p:nvSpPr>
          <p:spPr>
            <a:xfrm>
              <a:off x="2344608" y="419881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4-Point Star 16"/>
            <p:cNvSpPr/>
            <p:nvPr/>
          </p:nvSpPr>
          <p:spPr>
            <a:xfrm>
              <a:off x="2168762" y="40444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4-Point Star 17"/>
            <p:cNvSpPr/>
            <p:nvPr/>
          </p:nvSpPr>
          <p:spPr>
            <a:xfrm>
              <a:off x="675248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4-Point Star 18"/>
            <p:cNvSpPr/>
            <p:nvPr/>
          </p:nvSpPr>
          <p:spPr>
            <a:xfrm>
              <a:off x="380217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4-Point Star 19"/>
            <p:cNvSpPr/>
            <p:nvPr/>
          </p:nvSpPr>
          <p:spPr>
            <a:xfrm>
              <a:off x="278227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4-Point Star 20"/>
            <p:cNvSpPr/>
            <p:nvPr/>
          </p:nvSpPr>
          <p:spPr>
            <a:xfrm>
              <a:off x="336451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4-Point Star 21"/>
            <p:cNvSpPr/>
            <p:nvPr/>
          </p:nvSpPr>
          <p:spPr>
            <a:xfrm>
              <a:off x="336451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4-Point Star 22"/>
            <p:cNvSpPr/>
            <p:nvPr/>
          </p:nvSpPr>
          <p:spPr>
            <a:xfrm>
              <a:off x="5716947" y="19167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4-Point Star 23"/>
            <p:cNvSpPr/>
            <p:nvPr/>
          </p:nvSpPr>
          <p:spPr>
            <a:xfrm>
              <a:off x="313396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4-Point Star 24"/>
            <p:cNvSpPr/>
            <p:nvPr/>
          </p:nvSpPr>
          <p:spPr>
            <a:xfrm>
              <a:off x="371621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4-Point Star 25"/>
            <p:cNvSpPr/>
            <p:nvPr/>
          </p:nvSpPr>
          <p:spPr>
            <a:xfrm>
              <a:off x="4509470" y="48123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4-Point Star 26"/>
            <p:cNvSpPr/>
            <p:nvPr/>
          </p:nvSpPr>
          <p:spPr>
            <a:xfrm>
              <a:off x="4861162" y="474589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4-Point Star 27"/>
            <p:cNvSpPr/>
            <p:nvPr/>
          </p:nvSpPr>
          <p:spPr>
            <a:xfrm>
              <a:off x="4685316" y="459935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4-Point Star 28"/>
            <p:cNvSpPr/>
            <p:nvPr/>
          </p:nvSpPr>
          <p:spPr>
            <a:xfrm>
              <a:off x="5365255" y="451338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4-Point Star 29"/>
            <p:cNvSpPr/>
            <p:nvPr/>
          </p:nvSpPr>
          <p:spPr>
            <a:xfrm>
              <a:off x="5892793" y="419881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4-Point Star 30"/>
            <p:cNvSpPr/>
            <p:nvPr/>
          </p:nvSpPr>
          <p:spPr>
            <a:xfrm>
              <a:off x="6928332" y="380413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TextBox 31"/>
          <p:cNvSpPr txBox="1"/>
          <p:nvPr/>
        </p:nvSpPr>
        <p:spPr>
          <a:xfrm>
            <a:off x="156308" y="550386"/>
            <a:ext cx="2671831" cy="1938992"/>
          </a:xfrm>
          <a:prstGeom prst="rect">
            <a:avLst/>
          </a:prstGeom>
          <a:noFill/>
        </p:spPr>
        <p:txBody>
          <a:bodyPr wrap="square" rtlCol="0">
            <a:spAutoFit/>
          </a:bodyPr>
          <a:lstStyle/>
          <a:p>
            <a:r>
              <a:rPr lang="en-US" sz="2400" dirty="0" smtClean="0"/>
              <a:t>Assume your aim is only good enough to hit randomly somewhere on the board. </a:t>
            </a:r>
            <a:endParaRPr lang="en-US" sz="2400" dirty="0"/>
          </a:p>
        </p:txBody>
      </p:sp>
      <p:pic>
        <p:nvPicPr>
          <p:cNvPr id="4" name="Picture 3" descr="dartboard.png"/>
          <p:cNvPicPr>
            <a:picLocks noChangeAspect="1"/>
          </p:cNvPicPr>
          <p:nvPr/>
        </p:nvPicPr>
        <p:blipFill>
          <a:blip r:embed="rId3">
            <a:alphaModFix amt="12000"/>
            <a:extLst>
              <a:ext uri="{28A0092B-C50C-407E-A947-70E740481C1C}">
                <a14:useLocalDpi xmlns:a14="http://schemas.microsoft.com/office/drawing/2010/main" val="0"/>
              </a:ext>
            </a:extLst>
          </a:blip>
          <a:stretch>
            <a:fillRect/>
          </a:stretch>
        </p:blipFill>
        <p:spPr>
          <a:xfrm>
            <a:off x="2875778" y="317880"/>
            <a:ext cx="6074379" cy="6074379"/>
          </a:xfrm>
          <a:prstGeom prst="rect">
            <a:avLst/>
          </a:prstGeom>
        </p:spPr>
      </p:pic>
    </p:spTree>
    <p:extLst>
      <p:ext uri="{BB962C8B-B14F-4D97-AF65-F5344CB8AC3E}">
        <p14:creationId xmlns:p14="http://schemas.microsoft.com/office/powerpoint/2010/main" val="9858106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832388" y="326095"/>
            <a:ext cx="6010648" cy="6019996"/>
            <a:chOff x="1774350" y="254000"/>
            <a:chExt cx="6010648" cy="6019996"/>
          </a:xfrm>
        </p:grpSpPr>
        <p:pic>
          <p:nvPicPr>
            <p:cNvPr id="6" name="Picture 5" descr="Screen Shot 2017-04-28 at 3.16.58 PM.png"/>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774350" y="254000"/>
              <a:ext cx="6010648" cy="6019996"/>
            </a:xfrm>
            <a:prstGeom prst="rect">
              <a:avLst/>
            </a:prstGeom>
          </p:spPr>
        </p:pic>
        <p:sp>
          <p:nvSpPr>
            <p:cNvPr id="2" name="4-Point Star 1"/>
            <p:cNvSpPr/>
            <p:nvPr/>
          </p:nvSpPr>
          <p:spPr>
            <a:xfrm>
              <a:off x="3684954" y="20710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4-Point Star 11"/>
            <p:cNvSpPr/>
            <p:nvPr/>
          </p:nvSpPr>
          <p:spPr>
            <a:xfrm>
              <a:off x="2184400" y="758092"/>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4-Point Star 12"/>
            <p:cNvSpPr/>
            <p:nvPr/>
          </p:nvSpPr>
          <p:spPr>
            <a:xfrm>
              <a:off x="739335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4-Point Star 13"/>
            <p:cNvSpPr/>
            <p:nvPr/>
          </p:nvSpPr>
          <p:spPr>
            <a:xfrm>
              <a:off x="6463323" y="50604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4-Point Star 15"/>
            <p:cNvSpPr/>
            <p:nvPr/>
          </p:nvSpPr>
          <p:spPr>
            <a:xfrm>
              <a:off x="2051538" y="4353168"/>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4-Point Star 16"/>
            <p:cNvSpPr/>
            <p:nvPr/>
          </p:nvSpPr>
          <p:spPr>
            <a:xfrm>
              <a:off x="1875692" y="40444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4-Point Star 17"/>
            <p:cNvSpPr/>
            <p:nvPr/>
          </p:nvSpPr>
          <p:spPr>
            <a:xfrm>
              <a:off x="645941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4-Point Star 18"/>
            <p:cNvSpPr/>
            <p:nvPr/>
          </p:nvSpPr>
          <p:spPr>
            <a:xfrm>
              <a:off x="350910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4-Point Star 19"/>
            <p:cNvSpPr/>
            <p:nvPr/>
          </p:nvSpPr>
          <p:spPr>
            <a:xfrm>
              <a:off x="248920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4-Point Star 20"/>
            <p:cNvSpPr/>
            <p:nvPr/>
          </p:nvSpPr>
          <p:spPr>
            <a:xfrm>
              <a:off x="307144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4-Point Star 21"/>
            <p:cNvSpPr/>
            <p:nvPr/>
          </p:nvSpPr>
          <p:spPr>
            <a:xfrm>
              <a:off x="307144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4-Point Star 22"/>
            <p:cNvSpPr/>
            <p:nvPr/>
          </p:nvSpPr>
          <p:spPr>
            <a:xfrm>
              <a:off x="5423877" y="19167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4-Point Star 23"/>
            <p:cNvSpPr/>
            <p:nvPr/>
          </p:nvSpPr>
          <p:spPr>
            <a:xfrm>
              <a:off x="284089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4-Point Star 24"/>
            <p:cNvSpPr/>
            <p:nvPr/>
          </p:nvSpPr>
          <p:spPr>
            <a:xfrm>
              <a:off x="342314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4-Point Star 25"/>
            <p:cNvSpPr/>
            <p:nvPr/>
          </p:nvSpPr>
          <p:spPr>
            <a:xfrm>
              <a:off x="4216400" y="48123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4-Point Star 26"/>
            <p:cNvSpPr/>
            <p:nvPr/>
          </p:nvSpPr>
          <p:spPr>
            <a:xfrm>
              <a:off x="4568092" y="474589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4-Point Star 27"/>
            <p:cNvSpPr/>
            <p:nvPr/>
          </p:nvSpPr>
          <p:spPr>
            <a:xfrm>
              <a:off x="4392246" y="459935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4-Point Star 28"/>
            <p:cNvSpPr/>
            <p:nvPr/>
          </p:nvSpPr>
          <p:spPr>
            <a:xfrm>
              <a:off x="5072185" y="451338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4-Point Star 29"/>
            <p:cNvSpPr/>
            <p:nvPr/>
          </p:nvSpPr>
          <p:spPr>
            <a:xfrm>
              <a:off x="5599723" y="419881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4-Point Star 30"/>
            <p:cNvSpPr/>
            <p:nvPr/>
          </p:nvSpPr>
          <p:spPr>
            <a:xfrm>
              <a:off x="6635262" y="380413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4-Point Star 32"/>
            <p:cNvSpPr/>
            <p:nvPr/>
          </p:nvSpPr>
          <p:spPr>
            <a:xfrm>
              <a:off x="4216400" y="18913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4-Point Star 33"/>
            <p:cNvSpPr/>
            <p:nvPr/>
          </p:nvSpPr>
          <p:spPr>
            <a:xfrm>
              <a:off x="4951046" y="362829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4-Point Star 34"/>
            <p:cNvSpPr/>
            <p:nvPr/>
          </p:nvSpPr>
          <p:spPr>
            <a:xfrm>
              <a:off x="3774832" y="3782646"/>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4-Point Star 35"/>
            <p:cNvSpPr/>
            <p:nvPr/>
          </p:nvSpPr>
          <p:spPr>
            <a:xfrm>
              <a:off x="3813908" y="2835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4-Point Star 36"/>
            <p:cNvSpPr/>
            <p:nvPr/>
          </p:nvSpPr>
          <p:spPr>
            <a:xfrm>
              <a:off x="2840892" y="176237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4-Point Star 37"/>
            <p:cNvSpPr/>
            <p:nvPr/>
          </p:nvSpPr>
          <p:spPr>
            <a:xfrm>
              <a:off x="4775200" y="175846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4-Point Star 38"/>
            <p:cNvSpPr/>
            <p:nvPr/>
          </p:nvSpPr>
          <p:spPr>
            <a:xfrm>
              <a:off x="2051538" y="111955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4-Point Star 39"/>
            <p:cNvSpPr/>
            <p:nvPr/>
          </p:nvSpPr>
          <p:spPr>
            <a:xfrm>
              <a:off x="3247294" y="50604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4-Point Star 40"/>
            <p:cNvSpPr/>
            <p:nvPr/>
          </p:nvSpPr>
          <p:spPr>
            <a:xfrm>
              <a:off x="2313354" y="5312505"/>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4-Point Star 41"/>
            <p:cNvSpPr/>
            <p:nvPr/>
          </p:nvSpPr>
          <p:spPr>
            <a:xfrm>
              <a:off x="1883507" y="5121030"/>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4-Point Star 42"/>
            <p:cNvSpPr/>
            <p:nvPr/>
          </p:nvSpPr>
          <p:spPr>
            <a:xfrm>
              <a:off x="7194061" y="629138"/>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4-Point Star 43"/>
            <p:cNvSpPr/>
            <p:nvPr/>
          </p:nvSpPr>
          <p:spPr>
            <a:xfrm>
              <a:off x="7084645" y="1090245"/>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4-Point Star 44"/>
            <p:cNvSpPr/>
            <p:nvPr/>
          </p:nvSpPr>
          <p:spPr>
            <a:xfrm>
              <a:off x="6611816" y="57775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4-Point Star 45"/>
            <p:cNvSpPr/>
            <p:nvPr/>
          </p:nvSpPr>
          <p:spPr>
            <a:xfrm>
              <a:off x="6986954" y="5312505"/>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8" name="TextBox 47"/>
          <p:cNvSpPr txBox="1"/>
          <p:nvPr/>
        </p:nvSpPr>
        <p:spPr>
          <a:xfrm>
            <a:off x="156308" y="550386"/>
            <a:ext cx="2671831" cy="3046988"/>
          </a:xfrm>
          <a:prstGeom prst="rect">
            <a:avLst/>
          </a:prstGeom>
          <a:noFill/>
        </p:spPr>
        <p:txBody>
          <a:bodyPr wrap="square" rtlCol="0">
            <a:spAutoFit/>
          </a:bodyPr>
          <a:lstStyle/>
          <a:p>
            <a:r>
              <a:rPr lang="en-US" sz="2400" dirty="0"/>
              <a:t>Assume your aim is only good enough to hit randomly somewhere on the board.</a:t>
            </a:r>
          </a:p>
          <a:p>
            <a:r>
              <a:rPr lang="en-US" sz="2400" dirty="0"/>
              <a:t> Throw enough darts and you will </a:t>
            </a:r>
          </a:p>
          <a:p>
            <a:endParaRPr lang="en-US" sz="2400" dirty="0"/>
          </a:p>
        </p:txBody>
      </p:sp>
      <p:pic>
        <p:nvPicPr>
          <p:cNvPr id="47" name="Picture 46" descr="dartboard.png"/>
          <p:cNvPicPr>
            <a:picLocks noChangeAspect="1"/>
          </p:cNvPicPr>
          <p:nvPr/>
        </p:nvPicPr>
        <p:blipFill>
          <a:blip r:embed="rId3">
            <a:alphaModFix amt="12000"/>
            <a:extLst>
              <a:ext uri="{28A0092B-C50C-407E-A947-70E740481C1C}">
                <a14:useLocalDpi xmlns:a14="http://schemas.microsoft.com/office/drawing/2010/main" val="0"/>
              </a:ext>
            </a:extLst>
          </a:blip>
          <a:stretch>
            <a:fillRect/>
          </a:stretch>
        </p:blipFill>
        <p:spPr>
          <a:xfrm>
            <a:off x="2882933" y="313658"/>
            <a:ext cx="6074379" cy="6074379"/>
          </a:xfrm>
          <a:prstGeom prst="rect">
            <a:avLst/>
          </a:prstGeom>
        </p:spPr>
      </p:pic>
    </p:spTree>
    <p:extLst>
      <p:ext uri="{BB962C8B-B14F-4D97-AF65-F5344CB8AC3E}">
        <p14:creationId xmlns:p14="http://schemas.microsoft.com/office/powerpoint/2010/main" val="98797233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824952" y="322384"/>
            <a:ext cx="6010648" cy="6019996"/>
            <a:chOff x="1751852" y="254000"/>
            <a:chExt cx="6010648" cy="6019996"/>
          </a:xfrm>
        </p:grpSpPr>
        <p:pic>
          <p:nvPicPr>
            <p:cNvPr id="6" name="Picture 5" descr="Screen Shot 2017-04-28 at 3.16.58 PM.png"/>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751852" y="254000"/>
              <a:ext cx="6010648" cy="6019996"/>
            </a:xfrm>
            <a:prstGeom prst="rect">
              <a:avLst/>
            </a:prstGeom>
          </p:spPr>
        </p:pic>
        <p:sp>
          <p:nvSpPr>
            <p:cNvPr id="2" name="4-Point Star 1"/>
            <p:cNvSpPr/>
            <p:nvPr/>
          </p:nvSpPr>
          <p:spPr>
            <a:xfrm>
              <a:off x="3684954" y="20710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4-Point Star 11"/>
            <p:cNvSpPr/>
            <p:nvPr/>
          </p:nvSpPr>
          <p:spPr>
            <a:xfrm>
              <a:off x="2184400" y="758092"/>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4-Point Star 12"/>
            <p:cNvSpPr/>
            <p:nvPr/>
          </p:nvSpPr>
          <p:spPr>
            <a:xfrm>
              <a:off x="739335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4-Point Star 13"/>
            <p:cNvSpPr/>
            <p:nvPr/>
          </p:nvSpPr>
          <p:spPr>
            <a:xfrm>
              <a:off x="6463323" y="50604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4-Point Star 15"/>
            <p:cNvSpPr/>
            <p:nvPr/>
          </p:nvSpPr>
          <p:spPr>
            <a:xfrm>
              <a:off x="2051538" y="4353168"/>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4-Point Star 16"/>
            <p:cNvSpPr/>
            <p:nvPr/>
          </p:nvSpPr>
          <p:spPr>
            <a:xfrm>
              <a:off x="1875692" y="40444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4-Point Star 17"/>
            <p:cNvSpPr/>
            <p:nvPr/>
          </p:nvSpPr>
          <p:spPr>
            <a:xfrm>
              <a:off x="645941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4-Point Star 18"/>
            <p:cNvSpPr/>
            <p:nvPr/>
          </p:nvSpPr>
          <p:spPr>
            <a:xfrm>
              <a:off x="350910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4-Point Star 19"/>
            <p:cNvSpPr/>
            <p:nvPr/>
          </p:nvSpPr>
          <p:spPr>
            <a:xfrm>
              <a:off x="248920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4-Point Star 20"/>
            <p:cNvSpPr/>
            <p:nvPr/>
          </p:nvSpPr>
          <p:spPr>
            <a:xfrm>
              <a:off x="307144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4-Point Star 21"/>
            <p:cNvSpPr/>
            <p:nvPr/>
          </p:nvSpPr>
          <p:spPr>
            <a:xfrm>
              <a:off x="307144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4-Point Star 22"/>
            <p:cNvSpPr/>
            <p:nvPr/>
          </p:nvSpPr>
          <p:spPr>
            <a:xfrm>
              <a:off x="5302738" y="127390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4-Point Star 23"/>
            <p:cNvSpPr/>
            <p:nvPr/>
          </p:nvSpPr>
          <p:spPr>
            <a:xfrm>
              <a:off x="284089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4-Point Star 24"/>
            <p:cNvSpPr/>
            <p:nvPr/>
          </p:nvSpPr>
          <p:spPr>
            <a:xfrm>
              <a:off x="342314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4-Point Star 25"/>
            <p:cNvSpPr/>
            <p:nvPr/>
          </p:nvSpPr>
          <p:spPr>
            <a:xfrm>
              <a:off x="4216400" y="48123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4-Point Star 26"/>
            <p:cNvSpPr/>
            <p:nvPr/>
          </p:nvSpPr>
          <p:spPr>
            <a:xfrm>
              <a:off x="4568092" y="474589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4-Point Star 27"/>
            <p:cNvSpPr/>
            <p:nvPr/>
          </p:nvSpPr>
          <p:spPr>
            <a:xfrm>
              <a:off x="4392246" y="459935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4-Point Star 28"/>
            <p:cNvSpPr/>
            <p:nvPr/>
          </p:nvSpPr>
          <p:spPr>
            <a:xfrm>
              <a:off x="5072185" y="451338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4-Point Star 29"/>
            <p:cNvSpPr/>
            <p:nvPr/>
          </p:nvSpPr>
          <p:spPr>
            <a:xfrm>
              <a:off x="5599723" y="419881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4-Point Star 30"/>
            <p:cNvSpPr/>
            <p:nvPr/>
          </p:nvSpPr>
          <p:spPr>
            <a:xfrm>
              <a:off x="6635262" y="380413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4-Point Star 32"/>
            <p:cNvSpPr/>
            <p:nvPr/>
          </p:nvSpPr>
          <p:spPr>
            <a:xfrm>
              <a:off x="4216400" y="18913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4-Point Star 33"/>
            <p:cNvSpPr/>
            <p:nvPr/>
          </p:nvSpPr>
          <p:spPr>
            <a:xfrm>
              <a:off x="4951046" y="362829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4-Point Star 34"/>
            <p:cNvSpPr/>
            <p:nvPr/>
          </p:nvSpPr>
          <p:spPr>
            <a:xfrm>
              <a:off x="3774832" y="3782646"/>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4-Point Star 35"/>
            <p:cNvSpPr/>
            <p:nvPr/>
          </p:nvSpPr>
          <p:spPr>
            <a:xfrm>
              <a:off x="3813908" y="2835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4-Point Star 36"/>
            <p:cNvSpPr/>
            <p:nvPr/>
          </p:nvSpPr>
          <p:spPr>
            <a:xfrm>
              <a:off x="2840892" y="176237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4-Point Star 37"/>
            <p:cNvSpPr/>
            <p:nvPr/>
          </p:nvSpPr>
          <p:spPr>
            <a:xfrm>
              <a:off x="4775200" y="175846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4-Point Star 38"/>
            <p:cNvSpPr/>
            <p:nvPr/>
          </p:nvSpPr>
          <p:spPr>
            <a:xfrm>
              <a:off x="2051538" y="111955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4-Point Star 39"/>
            <p:cNvSpPr/>
            <p:nvPr/>
          </p:nvSpPr>
          <p:spPr>
            <a:xfrm>
              <a:off x="3247294" y="50604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4-Point Star 40"/>
            <p:cNvSpPr/>
            <p:nvPr/>
          </p:nvSpPr>
          <p:spPr>
            <a:xfrm>
              <a:off x="2313354" y="5312505"/>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4-Point Star 41"/>
            <p:cNvSpPr/>
            <p:nvPr/>
          </p:nvSpPr>
          <p:spPr>
            <a:xfrm>
              <a:off x="1883507" y="5121030"/>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4-Point Star 42"/>
            <p:cNvSpPr/>
            <p:nvPr/>
          </p:nvSpPr>
          <p:spPr>
            <a:xfrm>
              <a:off x="6963508" y="507997"/>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4-Point Star 43"/>
            <p:cNvSpPr/>
            <p:nvPr/>
          </p:nvSpPr>
          <p:spPr>
            <a:xfrm>
              <a:off x="7084645" y="1090245"/>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4-Point Star 44"/>
            <p:cNvSpPr/>
            <p:nvPr/>
          </p:nvSpPr>
          <p:spPr>
            <a:xfrm>
              <a:off x="6611816" y="57775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4-Point Star 45"/>
            <p:cNvSpPr/>
            <p:nvPr/>
          </p:nvSpPr>
          <p:spPr>
            <a:xfrm>
              <a:off x="6986954" y="5312505"/>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4-Point Star 46"/>
            <p:cNvSpPr/>
            <p:nvPr/>
          </p:nvSpPr>
          <p:spPr>
            <a:xfrm>
              <a:off x="5091723" y="236220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4-Point Star 47"/>
            <p:cNvSpPr/>
            <p:nvPr/>
          </p:nvSpPr>
          <p:spPr>
            <a:xfrm>
              <a:off x="5478584" y="1949939"/>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4-Point Star 48"/>
            <p:cNvSpPr/>
            <p:nvPr/>
          </p:nvSpPr>
          <p:spPr>
            <a:xfrm>
              <a:off x="5650522" y="299915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4-Point Star 49"/>
            <p:cNvSpPr/>
            <p:nvPr/>
          </p:nvSpPr>
          <p:spPr>
            <a:xfrm>
              <a:off x="4216400" y="1152766"/>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4-Point Star 50"/>
            <p:cNvSpPr/>
            <p:nvPr/>
          </p:nvSpPr>
          <p:spPr>
            <a:xfrm>
              <a:off x="6010031" y="158261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4-Point Star 51"/>
            <p:cNvSpPr/>
            <p:nvPr/>
          </p:nvSpPr>
          <p:spPr>
            <a:xfrm>
              <a:off x="6338277" y="28311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4-Point Star 52"/>
            <p:cNvSpPr/>
            <p:nvPr/>
          </p:nvSpPr>
          <p:spPr>
            <a:xfrm>
              <a:off x="6787662" y="315350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4-Point Star 53"/>
            <p:cNvSpPr/>
            <p:nvPr/>
          </p:nvSpPr>
          <p:spPr>
            <a:xfrm>
              <a:off x="6689969" y="240909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4-Point Star 54"/>
            <p:cNvSpPr/>
            <p:nvPr/>
          </p:nvSpPr>
          <p:spPr>
            <a:xfrm>
              <a:off x="6002214" y="4585676"/>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4-Point Star 55"/>
            <p:cNvSpPr/>
            <p:nvPr/>
          </p:nvSpPr>
          <p:spPr>
            <a:xfrm>
              <a:off x="2313354" y="4747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4-Point Star 56"/>
            <p:cNvSpPr/>
            <p:nvPr/>
          </p:nvSpPr>
          <p:spPr>
            <a:xfrm>
              <a:off x="2665046" y="63109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4-Point Star 58"/>
            <p:cNvSpPr/>
            <p:nvPr/>
          </p:nvSpPr>
          <p:spPr>
            <a:xfrm>
              <a:off x="7260491" y="49080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4-Point Star 59"/>
            <p:cNvSpPr/>
            <p:nvPr/>
          </p:nvSpPr>
          <p:spPr>
            <a:xfrm>
              <a:off x="5072184" y="506241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1" name="TextBox 60"/>
          <p:cNvSpPr txBox="1"/>
          <p:nvPr/>
        </p:nvSpPr>
        <p:spPr>
          <a:xfrm>
            <a:off x="156308" y="550386"/>
            <a:ext cx="2671831" cy="3416320"/>
          </a:xfrm>
          <a:prstGeom prst="rect">
            <a:avLst/>
          </a:prstGeom>
          <a:noFill/>
        </p:spPr>
        <p:txBody>
          <a:bodyPr wrap="square" rtlCol="0">
            <a:spAutoFit/>
          </a:bodyPr>
          <a:lstStyle/>
          <a:p>
            <a:r>
              <a:rPr lang="en-US" sz="2400" dirty="0"/>
              <a:t>Assume your aim is only good enough to hit randomly somewhere on the board.</a:t>
            </a:r>
          </a:p>
          <a:p>
            <a:r>
              <a:rPr lang="en-US" sz="2400" dirty="0"/>
              <a:t> Throw enough darts and you will </a:t>
            </a:r>
          </a:p>
          <a:p>
            <a:endParaRPr lang="en-US" sz="2400" dirty="0"/>
          </a:p>
          <a:p>
            <a:r>
              <a:rPr lang="en-US" sz="2400" dirty="0" smtClean="0"/>
              <a:t>Eventually</a:t>
            </a:r>
            <a:endParaRPr lang="en-US" sz="2400" dirty="0"/>
          </a:p>
        </p:txBody>
      </p:sp>
      <p:pic>
        <p:nvPicPr>
          <p:cNvPr id="58" name="Picture 57" descr="dartboard.png"/>
          <p:cNvPicPr>
            <a:picLocks noChangeAspect="1"/>
          </p:cNvPicPr>
          <p:nvPr/>
        </p:nvPicPr>
        <p:blipFill>
          <a:blip r:embed="rId3">
            <a:alphaModFix amt="12000"/>
            <a:extLst>
              <a:ext uri="{28A0092B-C50C-407E-A947-70E740481C1C}">
                <a14:useLocalDpi xmlns:a14="http://schemas.microsoft.com/office/drawing/2010/main" val="0"/>
              </a:ext>
            </a:extLst>
          </a:blip>
          <a:stretch>
            <a:fillRect/>
          </a:stretch>
        </p:blipFill>
        <p:spPr>
          <a:xfrm>
            <a:off x="2875778" y="317880"/>
            <a:ext cx="6074379" cy="6074379"/>
          </a:xfrm>
          <a:prstGeom prst="rect">
            <a:avLst/>
          </a:prstGeom>
        </p:spPr>
      </p:pic>
    </p:spTree>
    <p:extLst>
      <p:ext uri="{BB962C8B-B14F-4D97-AF65-F5344CB8AC3E}">
        <p14:creationId xmlns:p14="http://schemas.microsoft.com/office/powerpoint/2010/main" val="148620553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825261" y="322384"/>
            <a:ext cx="6020548" cy="6019996"/>
            <a:chOff x="1751852" y="254000"/>
            <a:chExt cx="6020548" cy="6019996"/>
          </a:xfrm>
        </p:grpSpPr>
        <p:pic>
          <p:nvPicPr>
            <p:cNvPr id="6" name="Picture 5" descr="Screen Shot 2017-04-28 at 3.16.58 PM.png"/>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751852" y="254000"/>
              <a:ext cx="6010648" cy="6019996"/>
            </a:xfrm>
            <a:prstGeom prst="rect">
              <a:avLst/>
            </a:prstGeom>
          </p:spPr>
        </p:pic>
        <p:sp>
          <p:nvSpPr>
            <p:cNvPr id="2" name="4-Point Star 1"/>
            <p:cNvSpPr/>
            <p:nvPr/>
          </p:nvSpPr>
          <p:spPr>
            <a:xfrm>
              <a:off x="3684954" y="20710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4-Point Star 11"/>
            <p:cNvSpPr/>
            <p:nvPr/>
          </p:nvSpPr>
          <p:spPr>
            <a:xfrm>
              <a:off x="2184400" y="758092"/>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4-Point Star 12"/>
            <p:cNvSpPr/>
            <p:nvPr/>
          </p:nvSpPr>
          <p:spPr>
            <a:xfrm>
              <a:off x="739335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4-Point Star 13"/>
            <p:cNvSpPr/>
            <p:nvPr/>
          </p:nvSpPr>
          <p:spPr>
            <a:xfrm>
              <a:off x="6463323" y="50604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4-Point Star 15"/>
            <p:cNvSpPr/>
            <p:nvPr/>
          </p:nvSpPr>
          <p:spPr>
            <a:xfrm>
              <a:off x="2051538" y="4353168"/>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4-Point Star 16"/>
            <p:cNvSpPr/>
            <p:nvPr/>
          </p:nvSpPr>
          <p:spPr>
            <a:xfrm>
              <a:off x="1875692" y="40444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4-Point Star 17"/>
            <p:cNvSpPr/>
            <p:nvPr/>
          </p:nvSpPr>
          <p:spPr>
            <a:xfrm>
              <a:off x="645941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4-Point Star 18"/>
            <p:cNvSpPr/>
            <p:nvPr/>
          </p:nvSpPr>
          <p:spPr>
            <a:xfrm>
              <a:off x="350910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4-Point Star 19"/>
            <p:cNvSpPr/>
            <p:nvPr/>
          </p:nvSpPr>
          <p:spPr>
            <a:xfrm>
              <a:off x="248920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4-Point Star 20"/>
            <p:cNvSpPr/>
            <p:nvPr/>
          </p:nvSpPr>
          <p:spPr>
            <a:xfrm>
              <a:off x="307144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4-Point Star 21"/>
            <p:cNvSpPr/>
            <p:nvPr/>
          </p:nvSpPr>
          <p:spPr>
            <a:xfrm>
              <a:off x="307144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4-Point Star 22"/>
            <p:cNvSpPr/>
            <p:nvPr/>
          </p:nvSpPr>
          <p:spPr>
            <a:xfrm>
              <a:off x="5302738" y="127390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4-Point Star 23"/>
            <p:cNvSpPr/>
            <p:nvPr/>
          </p:nvSpPr>
          <p:spPr>
            <a:xfrm>
              <a:off x="284089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4-Point Star 24"/>
            <p:cNvSpPr/>
            <p:nvPr/>
          </p:nvSpPr>
          <p:spPr>
            <a:xfrm>
              <a:off x="342314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4-Point Star 25"/>
            <p:cNvSpPr/>
            <p:nvPr/>
          </p:nvSpPr>
          <p:spPr>
            <a:xfrm>
              <a:off x="4216400" y="48123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4-Point Star 26"/>
            <p:cNvSpPr/>
            <p:nvPr/>
          </p:nvSpPr>
          <p:spPr>
            <a:xfrm>
              <a:off x="4568092" y="474589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4-Point Star 27"/>
            <p:cNvSpPr/>
            <p:nvPr/>
          </p:nvSpPr>
          <p:spPr>
            <a:xfrm>
              <a:off x="4392246" y="459935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4-Point Star 28"/>
            <p:cNvSpPr/>
            <p:nvPr/>
          </p:nvSpPr>
          <p:spPr>
            <a:xfrm>
              <a:off x="5072185" y="451338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4-Point Star 29"/>
            <p:cNvSpPr/>
            <p:nvPr/>
          </p:nvSpPr>
          <p:spPr>
            <a:xfrm>
              <a:off x="5599723" y="419881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4-Point Star 30"/>
            <p:cNvSpPr/>
            <p:nvPr/>
          </p:nvSpPr>
          <p:spPr>
            <a:xfrm>
              <a:off x="6635262" y="380413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4-Point Star 32"/>
            <p:cNvSpPr/>
            <p:nvPr/>
          </p:nvSpPr>
          <p:spPr>
            <a:xfrm>
              <a:off x="4216400" y="18913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4-Point Star 33"/>
            <p:cNvSpPr/>
            <p:nvPr/>
          </p:nvSpPr>
          <p:spPr>
            <a:xfrm>
              <a:off x="4951046" y="362829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4-Point Star 34"/>
            <p:cNvSpPr/>
            <p:nvPr/>
          </p:nvSpPr>
          <p:spPr>
            <a:xfrm>
              <a:off x="3774832" y="3782646"/>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4-Point Star 35"/>
            <p:cNvSpPr/>
            <p:nvPr/>
          </p:nvSpPr>
          <p:spPr>
            <a:xfrm>
              <a:off x="3813908" y="2835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4-Point Star 36"/>
            <p:cNvSpPr/>
            <p:nvPr/>
          </p:nvSpPr>
          <p:spPr>
            <a:xfrm>
              <a:off x="2840892" y="176237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4-Point Star 37"/>
            <p:cNvSpPr/>
            <p:nvPr/>
          </p:nvSpPr>
          <p:spPr>
            <a:xfrm>
              <a:off x="4775200" y="175846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4-Point Star 38"/>
            <p:cNvSpPr/>
            <p:nvPr/>
          </p:nvSpPr>
          <p:spPr>
            <a:xfrm>
              <a:off x="2051538" y="111955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4-Point Star 39"/>
            <p:cNvSpPr/>
            <p:nvPr/>
          </p:nvSpPr>
          <p:spPr>
            <a:xfrm>
              <a:off x="3247294" y="50604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4-Point Star 40"/>
            <p:cNvSpPr/>
            <p:nvPr/>
          </p:nvSpPr>
          <p:spPr>
            <a:xfrm>
              <a:off x="2313354" y="5312505"/>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4-Point Star 41"/>
            <p:cNvSpPr/>
            <p:nvPr/>
          </p:nvSpPr>
          <p:spPr>
            <a:xfrm>
              <a:off x="1883507" y="5121030"/>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4-Point Star 42"/>
            <p:cNvSpPr/>
            <p:nvPr/>
          </p:nvSpPr>
          <p:spPr>
            <a:xfrm>
              <a:off x="6963508" y="507997"/>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4-Point Star 43"/>
            <p:cNvSpPr/>
            <p:nvPr/>
          </p:nvSpPr>
          <p:spPr>
            <a:xfrm>
              <a:off x="7084645" y="1090245"/>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4-Point Star 44"/>
            <p:cNvSpPr/>
            <p:nvPr/>
          </p:nvSpPr>
          <p:spPr>
            <a:xfrm>
              <a:off x="6611816" y="57775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4-Point Star 45"/>
            <p:cNvSpPr/>
            <p:nvPr/>
          </p:nvSpPr>
          <p:spPr>
            <a:xfrm>
              <a:off x="6986954" y="5312505"/>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4-Point Star 46"/>
            <p:cNvSpPr/>
            <p:nvPr/>
          </p:nvSpPr>
          <p:spPr>
            <a:xfrm>
              <a:off x="5091723" y="236220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4-Point Star 47"/>
            <p:cNvSpPr/>
            <p:nvPr/>
          </p:nvSpPr>
          <p:spPr>
            <a:xfrm>
              <a:off x="5478584" y="1949939"/>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4-Point Star 48"/>
            <p:cNvSpPr/>
            <p:nvPr/>
          </p:nvSpPr>
          <p:spPr>
            <a:xfrm>
              <a:off x="5650522" y="299915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4-Point Star 49"/>
            <p:cNvSpPr/>
            <p:nvPr/>
          </p:nvSpPr>
          <p:spPr>
            <a:xfrm>
              <a:off x="4216400" y="1152766"/>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4-Point Star 50"/>
            <p:cNvSpPr/>
            <p:nvPr/>
          </p:nvSpPr>
          <p:spPr>
            <a:xfrm>
              <a:off x="6010031" y="158261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4-Point Star 51"/>
            <p:cNvSpPr/>
            <p:nvPr/>
          </p:nvSpPr>
          <p:spPr>
            <a:xfrm>
              <a:off x="6338277" y="28311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4-Point Star 52"/>
            <p:cNvSpPr/>
            <p:nvPr/>
          </p:nvSpPr>
          <p:spPr>
            <a:xfrm>
              <a:off x="6787662" y="315350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4-Point Star 53"/>
            <p:cNvSpPr/>
            <p:nvPr/>
          </p:nvSpPr>
          <p:spPr>
            <a:xfrm>
              <a:off x="6689969" y="240909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4-Point Star 54"/>
            <p:cNvSpPr/>
            <p:nvPr/>
          </p:nvSpPr>
          <p:spPr>
            <a:xfrm>
              <a:off x="6002214" y="4585676"/>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4-Point Star 55"/>
            <p:cNvSpPr/>
            <p:nvPr/>
          </p:nvSpPr>
          <p:spPr>
            <a:xfrm>
              <a:off x="2313354" y="4747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4-Point Star 56"/>
            <p:cNvSpPr/>
            <p:nvPr/>
          </p:nvSpPr>
          <p:spPr>
            <a:xfrm>
              <a:off x="2665046" y="63109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4-Point Star 58"/>
            <p:cNvSpPr/>
            <p:nvPr/>
          </p:nvSpPr>
          <p:spPr>
            <a:xfrm>
              <a:off x="7260491" y="49080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4-Point Star 59"/>
            <p:cNvSpPr/>
            <p:nvPr/>
          </p:nvSpPr>
          <p:spPr>
            <a:xfrm>
              <a:off x="4775200" y="326292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4-Point Star 57"/>
            <p:cNvSpPr/>
            <p:nvPr/>
          </p:nvSpPr>
          <p:spPr>
            <a:xfrm>
              <a:off x="3333262" y="431995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4-Point Star 60"/>
            <p:cNvSpPr/>
            <p:nvPr/>
          </p:nvSpPr>
          <p:spPr>
            <a:xfrm>
              <a:off x="4986215" y="5404336"/>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4-Point Star 61"/>
            <p:cNvSpPr/>
            <p:nvPr/>
          </p:nvSpPr>
          <p:spPr>
            <a:xfrm>
              <a:off x="4325815" y="533008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4-Point Star 62"/>
            <p:cNvSpPr/>
            <p:nvPr/>
          </p:nvSpPr>
          <p:spPr>
            <a:xfrm>
              <a:off x="5959231"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4-Point Star 63"/>
            <p:cNvSpPr/>
            <p:nvPr/>
          </p:nvSpPr>
          <p:spPr>
            <a:xfrm>
              <a:off x="3927232" y="3935046"/>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4-Point Star 64"/>
            <p:cNvSpPr/>
            <p:nvPr/>
          </p:nvSpPr>
          <p:spPr>
            <a:xfrm>
              <a:off x="4368800" y="213164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4-Point Star 65"/>
            <p:cNvSpPr/>
            <p:nvPr/>
          </p:nvSpPr>
          <p:spPr>
            <a:xfrm>
              <a:off x="3145692" y="1307119"/>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4-Point Star 66"/>
            <p:cNvSpPr/>
            <p:nvPr/>
          </p:nvSpPr>
          <p:spPr>
            <a:xfrm>
              <a:off x="3145692" y="206717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4-Point Star 67"/>
            <p:cNvSpPr/>
            <p:nvPr/>
          </p:nvSpPr>
          <p:spPr>
            <a:xfrm>
              <a:off x="2297725" y="2285999"/>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4-Point Star 68"/>
            <p:cNvSpPr/>
            <p:nvPr/>
          </p:nvSpPr>
          <p:spPr>
            <a:xfrm>
              <a:off x="2313354" y="331958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4-Point Star 69"/>
            <p:cNvSpPr/>
            <p:nvPr/>
          </p:nvSpPr>
          <p:spPr>
            <a:xfrm>
              <a:off x="4009293" y="341532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4-Point Star 70"/>
            <p:cNvSpPr/>
            <p:nvPr/>
          </p:nvSpPr>
          <p:spPr>
            <a:xfrm>
              <a:off x="4595446" y="844059"/>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4-Point Star 71"/>
            <p:cNvSpPr/>
            <p:nvPr/>
          </p:nvSpPr>
          <p:spPr>
            <a:xfrm>
              <a:off x="3966308" y="29874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4-Point Star 72"/>
            <p:cNvSpPr/>
            <p:nvPr/>
          </p:nvSpPr>
          <p:spPr>
            <a:xfrm>
              <a:off x="7139354" y="5464905"/>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4-Point Star 73"/>
            <p:cNvSpPr/>
            <p:nvPr/>
          </p:nvSpPr>
          <p:spPr>
            <a:xfrm>
              <a:off x="7412891" y="50604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4-Point Star 74"/>
            <p:cNvSpPr/>
            <p:nvPr/>
          </p:nvSpPr>
          <p:spPr>
            <a:xfrm>
              <a:off x="7115908" y="660397"/>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4-Point Star 75"/>
            <p:cNvSpPr/>
            <p:nvPr/>
          </p:nvSpPr>
          <p:spPr>
            <a:xfrm>
              <a:off x="7268308" y="812797"/>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4-Point Star 76"/>
            <p:cNvSpPr/>
            <p:nvPr/>
          </p:nvSpPr>
          <p:spPr>
            <a:xfrm>
              <a:off x="7420708" y="965197"/>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4-Point Star 77"/>
            <p:cNvSpPr/>
            <p:nvPr/>
          </p:nvSpPr>
          <p:spPr>
            <a:xfrm>
              <a:off x="2817446" y="78349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4-Point Star 78"/>
            <p:cNvSpPr/>
            <p:nvPr/>
          </p:nvSpPr>
          <p:spPr>
            <a:xfrm>
              <a:off x="2035907" y="5273430"/>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0" name="TextBox 79"/>
          <p:cNvSpPr txBox="1"/>
          <p:nvPr/>
        </p:nvSpPr>
        <p:spPr>
          <a:xfrm>
            <a:off x="156308" y="550386"/>
            <a:ext cx="2671831" cy="4524315"/>
          </a:xfrm>
          <a:prstGeom prst="rect">
            <a:avLst/>
          </a:prstGeom>
          <a:noFill/>
        </p:spPr>
        <p:txBody>
          <a:bodyPr wrap="square" rtlCol="0">
            <a:spAutoFit/>
          </a:bodyPr>
          <a:lstStyle/>
          <a:p>
            <a:r>
              <a:rPr lang="en-US" sz="2400" dirty="0"/>
              <a:t>Assume your aim is only good enough to hit randomly somewhere on the board.</a:t>
            </a:r>
          </a:p>
          <a:p>
            <a:r>
              <a:rPr lang="en-US" sz="2400" dirty="0"/>
              <a:t> Throw enough darts and you will </a:t>
            </a:r>
          </a:p>
          <a:p>
            <a:endParaRPr lang="en-US" sz="2400" dirty="0"/>
          </a:p>
          <a:p>
            <a:r>
              <a:rPr lang="en-US" sz="2400" dirty="0"/>
              <a:t>Eventually</a:t>
            </a:r>
          </a:p>
          <a:p>
            <a:endParaRPr lang="en-US" sz="2400" dirty="0"/>
          </a:p>
          <a:p>
            <a:r>
              <a:rPr lang="en-US" sz="2400" dirty="0"/>
              <a:t>cover </a:t>
            </a:r>
          </a:p>
          <a:p>
            <a:endParaRPr lang="en-US" sz="2400" dirty="0"/>
          </a:p>
        </p:txBody>
      </p:sp>
      <p:pic>
        <p:nvPicPr>
          <p:cNvPr id="81" name="Picture 80" descr="dartboard.png"/>
          <p:cNvPicPr>
            <a:picLocks noChangeAspect="1"/>
          </p:cNvPicPr>
          <p:nvPr/>
        </p:nvPicPr>
        <p:blipFill>
          <a:blip r:embed="rId3">
            <a:alphaModFix amt="12000"/>
            <a:extLst>
              <a:ext uri="{28A0092B-C50C-407E-A947-70E740481C1C}">
                <a14:useLocalDpi xmlns:a14="http://schemas.microsoft.com/office/drawing/2010/main" val="0"/>
              </a:ext>
            </a:extLst>
          </a:blip>
          <a:stretch>
            <a:fillRect/>
          </a:stretch>
        </p:blipFill>
        <p:spPr>
          <a:xfrm>
            <a:off x="2875778" y="317880"/>
            <a:ext cx="6074379" cy="6074379"/>
          </a:xfrm>
          <a:prstGeom prst="rect">
            <a:avLst/>
          </a:prstGeom>
        </p:spPr>
      </p:pic>
    </p:spTree>
    <p:extLst>
      <p:ext uri="{BB962C8B-B14F-4D97-AF65-F5344CB8AC3E}">
        <p14:creationId xmlns:p14="http://schemas.microsoft.com/office/powerpoint/2010/main" val="22459238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823911" y="322384"/>
            <a:ext cx="6020548" cy="6019996"/>
            <a:chOff x="1751852" y="254000"/>
            <a:chExt cx="6020548" cy="6019996"/>
          </a:xfrm>
        </p:grpSpPr>
        <p:pic>
          <p:nvPicPr>
            <p:cNvPr id="6" name="Picture 5" descr="Screen Shot 2017-04-28 at 3.16.58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751852" y="254000"/>
              <a:ext cx="6010648" cy="6019996"/>
            </a:xfrm>
            <a:prstGeom prst="rect">
              <a:avLst/>
            </a:prstGeom>
          </p:spPr>
        </p:pic>
        <p:sp>
          <p:nvSpPr>
            <p:cNvPr id="2" name="4-Point Star 1"/>
            <p:cNvSpPr/>
            <p:nvPr/>
          </p:nvSpPr>
          <p:spPr>
            <a:xfrm>
              <a:off x="3684954" y="20710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4-Point Star 11"/>
            <p:cNvSpPr/>
            <p:nvPr/>
          </p:nvSpPr>
          <p:spPr>
            <a:xfrm>
              <a:off x="2184400" y="758092"/>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4-Point Star 12"/>
            <p:cNvSpPr/>
            <p:nvPr/>
          </p:nvSpPr>
          <p:spPr>
            <a:xfrm>
              <a:off x="739335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4-Point Star 13"/>
            <p:cNvSpPr/>
            <p:nvPr/>
          </p:nvSpPr>
          <p:spPr>
            <a:xfrm>
              <a:off x="6463323" y="50604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4-Point Star 15"/>
            <p:cNvSpPr/>
            <p:nvPr/>
          </p:nvSpPr>
          <p:spPr>
            <a:xfrm>
              <a:off x="2051538" y="4353168"/>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4-Point Star 16"/>
            <p:cNvSpPr/>
            <p:nvPr/>
          </p:nvSpPr>
          <p:spPr>
            <a:xfrm>
              <a:off x="1875692" y="40444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4-Point Star 17"/>
            <p:cNvSpPr/>
            <p:nvPr/>
          </p:nvSpPr>
          <p:spPr>
            <a:xfrm>
              <a:off x="645941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4-Point Star 18"/>
            <p:cNvSpPr/>
            <p:nvPr/>
          </p:nvSpPr>
          <p:spPr>
            <a:xfrm>
              <a:off x="350910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4-Point Star 19"/>
            <p:cNvSpPr/>
            <p:nvPr/>
          </p:nvSpPr>
          <p:spPr>
            <a:xfrm>
              <a:off x="248920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4-Point Star 20"/>
            <p:cNvSpPr/>
            <p:nvPr/>
          </p:nvSpPr>
          <p:spPr>
            <a:xfrm>
              <a:off x="307144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4-Point Star 21"/>
            <p:cNvSpPr/>
            <p:nvPr/>
          </p:nvSpPr>
          <p:spPr>
            <a:xfrm>
              <a:off x="307144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4-Point Star 22"/>
            <p:cNvSpPr/>
            <p:nvPr/>
          </p:nvSpPr>
          <p:spPr>
            <a:xfrm>
              <a:off x="5302738" y="127390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4-Point Star 23"/>
            <p:cNvSpPr/>
            <p:nvPr/>
          </p:nvSpPr>
          <p:spPr>
            <a:xfrm>
              <a:off x="284089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4-Point Star 24"/>
            <p:cNvSpPr/>
            <p:nvPr/>
          </p:nvSpPr>
          <p:spPr>
            <a:xfrm>
              <a:off x="342314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4-Point Star 25"/>
            <p:cNvSpPr/>
            <p:nvPr/>
          </p:nvSpPr>
          <p:spPr>
            <a:xfrm>
              <a:off x="4216400" y="48123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4-Point Star 26"/>
            <p:cNvSpPr/>
            <p:nvPr/>
          </p:nvSpPr>
          <p:spPr>
            <a:xfrm>
              <a:off x="4568092" y="474589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4-Point Star 27"/>
            <p:cNvSpPr/>
            <p:nvPr/>
          </p:nvSpPr>
          <p:spPr>
            <a:xfrm>
              <a:off x="4392246" y="459935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4-Point Star 28"/>
            <p:cNvSpPr/>
            <p:nvPr/>
          </p:nvSpPr>
          <p:spPr>
            <a:xfrm>
              <a:off x="5072185" y="451338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4-Point Star 29"/>
            <p:cNvSpPr/>
            <p:nvPr/>
          </p:nvSpPr>
          <p:spPr>
            <a:xfrm>
              <a:off x="5599723" y="419881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4-Point Star 30"/>
            <p:cNvSpPr/>
            <p:nvPr/>
          </p:nvSpPr>
          <p:spPr>
            <a:xfrm>
              <a:off x="6635262" y="380413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4-Point Star 32"/>
            <p:cNvSpPr/>
            <p:nvPr/>
          </p:nvSpPr>
          <p:spPr>
            <a:xfrm>
              <a:off x="4216400" y="18913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4-Point Star 33"/>
            <p:cNvSpPr/>
            <p:nvPr/>
          </p:nvSpPr>
          <p:spPr>
            <a:xfrm>
              <a:off x="4951046" y="362829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4-Point Star 34"/>
            <p:cNvSpPr/>
            <p:nvPr/>
          </p:nvSpPr>
          <p:spPr>
            <a:xfrm>
              <a:off x="3774832" y="3782646"/>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4-Point Star 35"/>
            <p:cNvSpPr/>
            <p:nvPr/>
          </p:nvSpPr>
          <p:spPr>
            <a:xfrm>
              <a:off x="3813908" y="2835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4-Point Star 36"/>
            <p:cNvSpPr/>
            <p:nvPr/>
          </p:nvSpPr>
          <p:spPr>
            <a:xfrm>
              <a:off x="2840892" y="176237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4-Point Star 37"/>
            <p:cNvSpPr/>
            <p:nvPr/>
          </p:nvSpPr>
          <p:spPr>
            <a:xfrm>
              <a:off x="4775200" y="175846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4-Point Star 38"/>
            <p:cNvSpPr/>
            <p:nvPr/>
          </p:nvSpPr>
          <p:spPr>
            <a:xfrm>
              <a:off x="2051538" y="111955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4-Point Star 39"/>
            <p:cNvSpPr/>
            <p:nvPr/>
          </p:nvSpPr>
          <p:spPr>
            <a:xfrm>
              <a:off x="3247294" y="50604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4-Point Star 40"/>
            <p:cNvSpPr/>
            <p:nvPr/>
          </p:nvSpPr>
          <p:spPr>
            <a:xfrm>
              <a:off x="2313354" y="5312505"/>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4-Point Star 41"/>
            <p:cNvSpPr/>
            <p:nvPr/>
          </p:nvSpPr>
          <p:spPr>
            <a:xfrm>
              <a:off x="1883507" y="5121030"/>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4-Point Star 42"/>
            <p:cNvSpPr/>
            <p:nvPr/>
          </p:nvSpPr>
          <p:spPr>
            <a:xfrm>
              <a:off x="6963508" y="507997"/>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4-Point Star 43"/>
            <p:cNvSpPr/>
            <p:nvPr/>
          </p:nvSpPr>
          <p:spPr>
            <a:xfrm>
              <a:off x="7084645" y="1090245"/>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4-Point Star 44"/>
            <p:cNvSpPr/>
            <p:nvPr/>
          </p:nvSpPr>
          <p:spPr>
            <a:xfrm>
              <a:off x="6611816" y="57775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4-Point Star 45"/>
            <p:cNvSpPr/>
            <p:nvPr/>
          </p:nvSpPr>
          <p:spPr>
            <a:xfrm>
              <a:off x="6986954" y="5312505"/>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4-Point Star 46"/>
            <p:cNvSpPr/>
            <p:nvPr/>
          </p:nvSpPr>
          <p:spPr>
            <a:xfrm>
              <a:off x="5091723" y="236220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4-Point Star 47"/>
            <p:cNvSpPr/>
            <p:nvPr/>
          </p:nvSpPr>
          <p:spPr>
            <a:xfrm>
              <a:off x="5478584" y="1949939"/>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4-Point Star 48"/>
            <p:cNvSpPr/>
            <p:nvPr/>
          </p:nvSpPr>
          <p:spPr>
            <a:xfrm>
              <a:off x="5650522" y="299915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4-Point Star 49"/>
            <p:cNvSpPr/>
            <p:nvPr/>
          </p:nvSpPr>
          <p:spPr>
            <a:xfrm>
              <a:off x="4216400" y="1152766"/>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4-Point Star 50"/>
            <p:cNvSpPr/>
            <p:nvPr/>
          </p:nvSpPr>
          <p:spPr>
            <a:xfrm>
              <a:off x="6010031" y="158261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4-Point Star 51"/>
            <p:cNvSpPr/>
            <p:nvPr/>
          </p:nvSpPr>
          <p:spPr>
            <a:xfrm>
              <a:off x="6338277" y="28311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4-Point Star 52"/>
            <p:cNvSpPr/>
            <p:nvPr/>
          </p:nvSpPr>
          <p:spPr>
            <a:xfrm>
              <a:off x="6787662" y="315350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4-Point Star 53"/>
            <p:cNvSpPr/>
            <p:nvPr/>
          </p:nvSpPr>
          <p:spPr>
            <a:xfrm>
              <a:off x="6689969" y="240909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4-Point Star 54"/>
            <p:cNvSpPr/>
            <p:nvPr/>
          </p:nvSpPr>
          <p:spPr>
            <a:xfrm>
              <a:off x="6002214" y="4585676"/>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4-Point Star 55"/>
            <p:cNvSpPr/>
            <p:nvPr/>
          </p:nvSpPr>
          <p:spPr>
            <a:xfrm>
              <a:off x="2313354" y="4747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4-Point Star 56"/>
            <p:cNvSpPr/>
            <p:nvPr/>
          </p:nvSpPr>
          <p:spPr>
            <a:xfrm>
              <a:off x="2665046" y="63109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4-Point Star 58"/>
            <p:cNvSpPr/>
            <p:nvPr/>
          </p:nvSpPr>
          <p:spPr>
            <a:xfrm>
              <a:off x="7260491" y="49080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4-Point Star 59"/>
            <p:cNvSpPr/>
            <p:nvPr/>
          </p:nvSpPr>
          <p:spPr>
            <a:xfrm>
              <a:off x="4775200" y="326292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4-Point Star 57"/>
            <p:cNvSpPr/>
            <p:nvPr/>
          </p:nvSpPr>
          <p:spPr>
            <a:xfrm>
              <a:off x="3333262" y="431995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4-Point Star 60"/>
            <p:cNvSpPr/>
            <p:nvPr/>
          </p:nvSpPr>
          <p:spPr>
            <a:xfrm>
              <a:off x="4986215" y="5404336"/>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4-Point Star 61"/>
            <p:cNvSpPr/>
            <p:nvPr/>
          </p:nvSpPr>
          <p:spPr>
            <a:xfrm>
              <a:off x="4325815" y="533008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4-Point Star 62"/>
            <p:cNvSpPr/>
            <p:nvPr/>
          </p:nvSpPr>
          <p:spPr>
            <a:xfrm>
              <a:off x="5959231"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4-Point Star 63"/>
            <p:cNvSpPr/>
            <p:nvPr/>
          </p:nvSpPr>
          <p:spPr>
            <a:xfrm>
              <a:off x="3927232" y="3935046"/>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4-Point Star 64"/>
            <p:cNvSpPr/>
            <p:nvPr/>
          </p:nvSpPr>
          <p:spPr>
            <a:xfrm>
              <a:off x="4368800" y="213164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4-Point Star 65"/>
            <p:cNvSpPr/>
            <p:nvPr/>
          </p:nvSpPr>
          <p:spPr>
            <a:xfrm>
              <a:off x="3145692" y="1307119"/>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4-Point Star 66"/>
            <p:cNvSpPr/>
            <p:nvPr/>
          </p:nvSpPr>
          <p:spPr>
            <a:xfrm>
              <a:off x="3145692" y="206717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4-Point Star 67"/>
            <p:cNvSpPr/>
            <p:nvPr/>
          </p:nvSpPr>
          <p:spPr>
            <a:xfrm>
              <a:off x="2297725" y="2285999"/>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4-Point Star 68"/>
            <p:cNvSpPr/>
            <p:nvPr/>
          </p:nvSpPr>
          <p:spPr>
            <a:xfrm>
              <a:off x="2313354" y="331958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4-Point Star 69"/>
            <p:cNvSpPr/>
            <p:nvPr/>
          </p:nvSpPr>
          <p:spPr>
            <a:xfrm>
              <a:off x="4009293" y="341532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4-Point Star 70"/>
            <p:cNvSpPr/>
            <p:nvPr/>
          </p:nvSpPr>
          <p:spPr>
            <a:xfrm>
              <a:off x="4595446" y="844059"/>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4-Point Star 71"/>
            <p:cNvSpPr/>
            <p:nvPr/>
          </p:nvSpPr>
          <p:spPr>
            <a:xfrm>
              <a:off x="3966308" y="29874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4-Point Star 72"/>
            <p:cNvSpPr/>
            <p:nvPr/>
          </p:nvSpPr>
          <p:spPr>
            <a:xfrm>
              <a:off x="7139354" y="5464905"/>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4-Point Star 73"/>
            <p:cNvSpPr/>
            <p:nvPr/>
          </p:nvSpPr>
          <p:spPr>
            <a:xfrm>
              <a:off x="7412891" y="50604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4-Point Star 74"/>
            <p:cNvSpPr/>
            <p:nvPr/>
          </p:nvSpPr>
          <p:spPr>
            <a:xfrm>
              <a:off x="7115908" y="660397"/>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4-Point Star 75"/>
            <p:cNvSpPr/>
            <p:nvPr/>
          </p:nvSpPr>
          <p:spPr>
            <a:xfrm>
              <a:off x="7268308" y="812797"/>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4-Point Star 76"/>
            <p:cNvSpPr/>
            <p:nvPr/>
          </p:nvSpPr>
          <p:spPr>
            <a:xfrm>
              <a:off x="7420708" y="965197"/>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4-Point Star 77"/>
            <p:cNvSpPr/>
            <p:nvPr/>
          </p:nvSpPr>
          <p:spPr>
            <a:xfrm>
              <a:off x="2817446" y="78349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4-Point Star 78"/>
            <p:cNvSpPr/>
            <p:nvPr/>
          </p:nvSpPr>
          <p:spPr>
            <a:xfrm>
              <a:off x="2035907" y="5273430"/>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4-Point Star 79"/>
            <p:cNvSpPr/>
            <p:nvPr/>
          </p:nvSpPr>
          <p:spPr>
            <a:xfrm>
              <a:off x="2203938" y="127195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4-Point Star 80"/>
            <p:cNvSpPr/>
            <p:nvPr/>
          </p:nvSpPr>
          <p:spPr>
            <a:xfrm>
              <a:off x="2039815" y="165294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4-Point Star 81"/>
            <p:cNvSpPr/>
            <p:nvPr/>
          </p:nvSpPr>
          <p:spPr>
            <a:xfrm>
              <a:off x="2403230" y="1012085"/>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4-Point Star 82"/>
            <p:cNvSpPr/>
            <p:nvPr/>
          </p:nvSpPr>
          <p:spPr>
            <a:xfrm>
              <a:off x="2008554" y="5638795"/>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4-Point Star 83"/>
            <p:cNvSpPr/>
            <p:nvPr/>
          </p:nvSpPr>
          <p:spPr>
            <a:xfrm>
              <a:off x="2059353" y="481232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4-Point Star 84"/>
            <p:cNvSpPr/>
            <p:nvPr/>
          </p:nvSpPr>
          <p:spPr>
            <a:xfrm>
              <a:off x="2641600" y="59201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4-Point Star 86"/>
            <p:cNvSpPr/>
            <p:nvPr/>
          </p:nvSpPr>
          <p:spPr>
            <a:xfrm>
              <a:off x="3223848" y="27041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4-Point Star 87"/>
            <p:cNvSpPr/>
            <p:nvPr/>
          </p:nvSpPr>
          <p:spPr>
            <a:xfrm>
              <a:off x="3223848" y="37240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4-Point Star 88"/>
            <p:cNvSpPr/>
            <p:nvPr/>
          </p:nvSpPr>
          <p:spPr>
            <a:xfrm>
              <a:off x="5455138" y="142630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4-Point Star 89"/>
            <p:cNvSpPr/>
            <p:nvPr/>
          </p:nvSpPr>
          <p:spPr>
            <a:xfrm>
              <a:off x="5752123" y="435121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4-Point Star 90"/>
            <p:cNvSpPr/>
            <p:nvPr/>
          </p:nvSpPr>
          <p:spPr>
            <a:xfrm>
              <a:off x="6787662" y="395653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4-Point Star 91"/>
            <p:cNvSpPr/>
            <p:nvPr/>
          </p:nvSpPr>
          <p:spPr>
            <a:xfrm>
              <a:off x="5802922" y="315155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4-Point Star 92"/>
            <p:cNvSpPr/>
            <p:nvPr/>
          </p:nvSpPr>
          <p:spPr>
            <a:xfrm>
              <a:off x="4368800" y="1305166"/>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4-Point Star 93"/>
            <p:cNvSpPr/>
            <p:nvPr/>
          </p:nvSpPr>
          <p:spPr>
            <a:xfrm>
              <a:off x="6490677" y="29835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4-Point Star 94"/>
            <p:cNvSpPr/>
            <p:nvPr/>
          </p:nvSpPr>
          <p:spPr>
            <a:xfrm>
              <a:off x="6154614" y="4738076"/>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4-Point Star 95"/>
            <p:cNvSpPr/>
            <p:nvPr/>
          </p:nvSpPr>
          <p:spPr>
            <a:xfrm>
              <a:off x="5138615" y="5556736"/>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4-Point Star 96"/>
            <p:cNvSpPr/>
            <p:nvPr/>
          </p:nvSpPr>
          <p:spPr>
            <a:xfrm>
              <a:off x="6111631" y="52734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4-Point Star 97"/>
            <p:cNvSpPr/>
            <p:nvPr/>
          </p:nvSpPr>
          <p:spPr>
            <a:xfrm>
              <a:off x="4521200" y="228404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4-Point Star 98"/>
            <p:cNvSpPr/>
            <p:nvPr/>
          </p:nvSpPr>
          <p:spPr>
            <a:xfrm>
              <a:off x="3298092" y="1459519"/>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4-Point Star 99"/>
            <p:cNvSpPr/>
            <p:nvPr/>
          </p:nvSpPr>
          <p:spPr>
            <a:xfrm>
              <a:off x="4747846" y="996459"/>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4-Point Star 100"/>
            <p:cNvSpPr/>
            <p:nvPr/>
          </p:nvSpPr>
          <p:spPr>
            <a:xfrm>
              <a:off x="5834185" y="243839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4-Point Star 101"/>
            <p:cNvSpPr/>
            <p:nvPr/>
          </p:nvSpPr>
          <p:spPr>
            <a:xfrm>
              <a:off x="6615723" y="94175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4-Point Star 102"/>
            <p:cNvSpPr/>
            <p:nvPr/>
          </p:nvSpPr>
          <p:spPr>
            <a:xfrm flipV="1">
              <a:off x="7268307" y="1551352"/>
              <a:ext cx="320429" cy="183659"/>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4-Point Star 103"/>
            <p:cNvSpPr/>
            <p:nvPr/>
          </p:nvSpPr>
          <p:spPr>
            <a:xfrm>
              <a:off x="2465754" y="372012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4-Point Star 104"/>
            <p:cNvSpPr/>
            <p:nvPr/>
          </p:nvSpPr>
          <p:spPr>
            <a:xfrm>
              <a:off x="2192215" y="280767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4-Point Star 105"/>
            <p:cNvSpPr/>
            <p:nvPr/>
          </p:nvSpPr>
          <p:spPr>
            <a:xfrm>
              <a:off x="3563816" y="91244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4-Point Star 106"/>
            <p:cNvSpPr/>
            <p:nvPr/>
          </p:nvSpPr>
          <p:spPr>
            <a:xfrm>
              <a:off x="5576277" y="96324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4-Point Star 107"/>
            <p:cNvSpPr/>
            <p:nvPr/>
          </p:nvSpPr>
          <p:spPr>
            <a:xfrm>
              <a:off x="6518029" y="173501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4-Point Star 108"/>
            <p:cNvSpPr/>
            <p:nvPr/>
          </p:nvSpPr>
          <p:spPr>
            <a:xfrm>
              <a:off x="6842369" y="2561491"/>
              <a:ext cx="418122" cy="554891"/>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4-Point Star 109"/>
            <p:cNvSpPr/>
            <p:nvPr/>
          </p:nvSpPr>
          <p:spPr>
            <a:xfrm>
              <a:off x="7139354" y="571304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4-Point Star 110"/>
            <p:cNvSpPr/>
            <p:nvPr/>
          </p:nvSpPr>
          <p:spPr>
            <a:xfrm>
              <a:off x="2719756" y="540433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2" name="TextBox 111"/>
          <p:cNvSpPr txBox="1"/>
          <p:nvPr/>
        </p:nvSpPr>
        <p:spPr>
          <a:xfrm>
            <a:off x="156308" y="550386"/>
            <a:ext cx="2671831" cy="5632310"/>
          </a:xfrm>
          <a:prstGeom prst="rect">
            <a:avLst/>
          </a:prstGeom>
          <a:noFill/>
        </p:spPr>
        <p:txBody>
          <a:bodyPr wrap="square" rtlCol="0">
            <a:spAutoFit/>
          </a:bodyPr>
          <a:lstStyle/>
          <a:p>
            <a:r>
              <a:rPr lang="en-US" sz="2400" dirty="0"/>
              <a:t>Assume your aim is only good enough to hit randomly somewhere on the board.</a:t>
            </a:r>
          </a:p>
          <a:p>
            <a:r>
              <a:rPr lang="en-US" sz="2400" dirty="0"/>
              <a:t> Throw enough darts and you will </a:t>
            </a:r>
          </a:p>
          <a:p>
            <a:endParaRPr lang="en-US" sz="2400" dirty="0"/>
          </a:p>
          <a:p>
            <a:r>
              <a:rPr lang="en-US" sz="2400" dirty="0"/>
              <a:t>Eventually</a:t>
            </a:r>
          </a:p>
          <a:p>
            <a:endParaRPr lang="en-US" sz="2400" dirty="0"/>
          </a:p>
          <a:p>
            <a:r>
              <a:rPr lang="en-US" sz="2400" dirty="0"/>
              <a:t>cover </a:t>
            </a:r>
          </a:p>
          <a:p>
            <a:endParaRPr lang="en-US" sz="2400" dirty="0"/>
          </a:p>
          <a:p>
            <a:r>
              <a:rPr lang="en-US" sz="2400" dirty="0"/>
              <a:t>The whole </a:t>
            </a:r>
          </a:p>
          <a:p>
            <a:endParaRPr lang="en-US" sz="2400" dirty="0"/>
          </a:p>
          <a:p>
            <a:endParaRPr lang="en-US" sz="2400" dirty="0"/>
          </a:p>
        </p:txBody>
      </p:sp>
      <p:pic>
        <p:nvPicPr>
          <p:cNvPr id="113" name="Picture 112" descr="dartboard.png"/>
          <p:cNvPicPr>
            <a:picLocks noChangeAspect="1"/>
          </p:cNvPicPr>
          <p:nvPr/>
        </p:nvPicPr>
        <p:blipFill>
          <a:blip r:embed="rId4">
            <a:alphaModFix amt="12000"/>
            <a:extLst>
              <a:ext uri="{28A0092B-C50C-407E-A947-70E740481C1C}">
                <a14:useLocalDpi xmlns:a14="http://schemas.microsoft.com/office/drawing/2010/main" val="0"/>
              </a:ext>
            </a:extLst>
          </a:blip>
          <a:stretch>
            <a:fillRect/>
          </a:stretch>
        </p:blipFill>
        <p:spPr>
          <a:xfrm>
            <a:off x="2875778" y="317880"/>
            <a:ext cx="6074379" cy="6074379"/>
          </a:xfrm>
          <a:prstGeom prst="rect">
            <a:avLst/>
          </a:prstGeom>
        </p:spPr>
      </p:pic>
    </p:spTree>
    <p:extLst>
      <p:ext uri="{BB962C8B-B14F-4D97-AF65-F5344CB8AC3E}">
        <p14:creationId xmlns:p14="http://schemas.microsoft.com/office/powerpoint/2010/main" val="375436386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2272"/>
          <a:stretch/>
        </p:blipFill>
        <p:spPr>
          <a:xfrm>
            <a:off x="3055310" y="430942"/>
            <a:ext cx="5486400" cy="6175154"/>
          </a:xfrm>
          <a:prstGeom prst="rect">
            <a:avLst/>
          </a:prstGeom>
        </p:spPr>
      </p:pic>
      <p:sp>
        <p:nvSpPr>
          <p:cNvPr id="5" name="TextBox 4"/>
          <p:cNvSpPr txBox="1"/>
          <p:nvPr/>
        </p:nvSpPr>
        <p:spPr>
          <a:xfrm>
            <a:off x="156308" y="550386"/>
            <a:ext cx="2671831" cy="6001642"/>
          </a:xfrm>
          <a:prstGeom prst="rect">
            <a:avLst/>
          </a:prstGeom>
          <a:noFill/>
        </p:spPr>
        <p:txBody>
          <a:bodyPr wrap="square" rtlCol="0">
            <a:spAutoFit/>
          </a:bodyPr>
          <a:lstStyle/>
          <a:p>
            <a:r>
              <a:rPr lang="en-US" sz="2400" dirty="0" smtClean="0"/>
              <a:t>Assume your aim is only good enough to hit randomly somewhere on the board.</a:t>
            </a:r>
          </a:p>
          <a:p>
            <a:r>
              <a:rPr lang="en-US" sz="2400" dirty="0" smtClean="0"/>
              <a:t> </a:t>
            </a:r>
            <a:r>
              <a:rPr lang="en-US" sz="2400" dirty="0"/>
              <a:t>Throw enough darts and you will </a:t>
            </a:r>
            <a:endParaRPr lang="en-US" sz="2400" dirty="0" smtClean="0"/>
          </a:p>
          <a:p>
            <a:endParaRPr lang="en-US" sz="2400" dirty="0" smtClean="0"/>
          </a:p>
          <a:p>
            <a:r>
              <a:rPr lang="en-US" sz="2400" dirty="0" smtClean="0"/>
              <a:t>Eventually</a:t>
            </a:r>
            <a:endParaRPr lang="en-US" sz="2400" dirty="0"/>
          </a:p>
          <a:p>
            <a:endParaRPr lang="en-US" sz="2400" dirty="0" smtClean="0"/>
          </a:p>
          <a:p>
            <a:r>
              <a:rPr lang="en-US" sz="2400" dirty="0" smtClean="0"/>
              <a:t>cover </a:t>
            </a:r>
            <a:endParaRPr lang="en-US" sz="2400" dirty="0"/>
          </a:p>
          <a:p>
            <a:endParaRPr lang="en-US" sz="2400" dirty="0" smtClean="0"/>
          </a:p>
          <a:p>
            <a:r>
              <a:rPr lang="en-US" sz="2400" dirty="0" smtClean="0"/>
              <a:t>The whole </a:t>
            </a:r>
          </a:p>
          <a:p>
            <a:endParaRPr lang="en-US" sz="2400" dirty="0"/>
          </a:p>
          <a:p>
            <a:r>
              <a:rPr lang="en-US" sz="2400" dirty="0" smtClean="0"/>
              <a:t>board!</a:t>
            </a:r>
          </a:p>
          <a:p>
            <a:endParaRPr lang="en-US" sz="2400" dirty="0"/>
          </a:p>
        </p:txBody>
      </p:sp>
    </p:spTree>
    <p:extLst>
      <p:ext uri="{BB962C8B-B14F-4D97-AF65-F5344CB8AC3E}">
        <p14:creationId xmlns:p14="http://schemas.microsoft.com/office/powerpoint/2010/main" val="276049703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786" y="2471593"/>
            <a:ext cx="9083214" cy="5109308"/>
          </a:xfrm>
          <a:prstGeom prst="rect">
            <a:avLst/>
          </a:prstGeom>
        </p:spPr>
      </p:pic>
      <p:sp>
        <p:nvSpPr>
          <p:cNvPr id="2" name="Title 1"/>
          <p:cNvSpPr>
            <a:spLocks noGrp="1"/>
          </p:cNvSpPr>
          <p:nvPr>
            <p:ph type="title"/>
          </p:nvPr>
        </p:nvSpPr>
        <p:spPr/>
        <p:txBody>
          <a:bodyPr/>
          <a:lstStyle/>
          <a:p>
            <a:r>
              <a:rPr lang="en-US" dirty="0" smtClean="0"/>
              <a:t>Parallel Computing</a:t>
            </a:r>
            <a:endParaRPr lang="en-US" dirty="0"/>
          </a:p>
        </p:txBody>
      </p:sp>
      <p:sp>
        <p:nvSpPr>
          <p:cNvPr id="3" name="Content Placeholder 2"/>
          <p:cNvSpPr>
            <a:spLocks noGrp="1"/>
          </p:cNvSpPr>
          <p:nvPr>
            <p:ph idx="1"/>
          </p:nvPr>
        </p:nvSpPr>
        <p:spPr>
          <a:xfrm>
            <a:off x="457200" y="1287592"/>
            <a:ext cx="8229600" cy="4525963"/>
          </a:xfrm>
        </p:spPr>
        <p:txBody>
          <a:bodyPr/>
          <a:lstStyle/>
          <a:p>
            <a:r>
              <a:rPr lang="en-US" dirty="0" smtClean="0"/>
              <a:t>The Oak Ridge Leadership Computing Facility runs Titan, the most powerful computer for open research in the United States. </a:t>
            </a:r>
          </a:p>
          <a:p>
            <a:r>
              <a:rPr lang="en-US" dirty="0" smtClean="0"/>
              <a:t>27 quadrillion calculations per second!</a:t>
            </a:r>
          </a:p>
          <a:p>
            <a:r>
              <a:rPr lang="en-US" dirty="0" smtClean="0"/>
              <a:t>18,688 nodes </a:t>
            </a:r>
          </a:p>
          <a:p>
            <a:endParaRPr lang="en-US" dirty="0"/>
          </a:p>
          <a:p>
            <a:endParaRPr lang="en-US" dirty="0"/>
          </a:p>
        </p:txBody>
      </p:sp>
    </p:spTree>
    <p:extLst>
      <p:ext uri="{BB962C8B-B14F-4D97-AF65-F5344CB8AC3E}">
        <p14:creationId xmlns:p14="http://schemas.microsoft.com/office/powerpoint/2010/main" val="160063549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Darts to Find π</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2272"/>
          <a:stretch/>
        </p:blipFill>
        <p:spPr>
          <a:xfrm>
            <a:off x="199433" y="1490613"/>
            <a:ext cx="2743200" cy="3087577"/>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3622503023"/>
              </p:ext>
            </p:extLst>
          </p:nvPr>
        </p:nvGraphicFramePr>
        <p:xfrm>
          <a:off x="3260725" y="3560763"/>
          <a:ext cx="13716000" cy="998538"/>
        </p:xfrm>
        <a:graphic>
          <a:graphicData uri="http://schemas.openxmlformats.org/presentationml/2006/ole">
            <mc:AlternateContent xmlns:mc="http://schemas.openxmlformats.org/markup-compatibility/2006">
              <mc:Choice xmlns:v="urn:schemas-microsoft-com:vml" Requires="v">
                <p:oleObj spid="_x0000_s1233" name="Document" r:id="rId4" imgW="5486400" imgH="355600" progId="Word.Document.12">
                  <p:embed/>
                </p:oleObj>
              </mc:Choice>
              <mc:Fallback>
                <p:oleObj name="Document" r:id="rId4" imgW="5486400" imgH="355600" progId="Word.Document.12">
                  <p:embed/>
                  <p:pic>
                    <p:nvPicPr>
                      <p:cNvPr id="0" name=""/>
                      <p:cNvPicPr/>
                      <p:nvPr/>
                    </p:nvPicPr>
                    <p:blipFill>
                      <a:blip r:embed="rId5"/>
                      <a:stretch>
                        <a:fillRect/>
                      </a:stretch>
                    </p:blipFill>
                    <p:spPr>
                      <a:xfrm>
                        <a:off x="3260725" y="3560763"/>
                        <a:ext cx="13716000" cy="998538"/>
                      </a:xfrm>
                      <a:prstGeom prst="rect">
                        <a:avLst/>
                      </a:prstGeom>
                    </p:spPr>
                  </p:pic>
                </p:oleObj>
              </mc:Fallback>
            </mc:AlternateContent>
          </a:graphicData>
        </a:graphic>
      </p:graphicFrame>
      <p:sp>
        <p:nvSpPr>
          <p:cNvPr id="3" name="TextBox 2"/>
          <p:cNvSpPr txBox="1"/>
          <p:nvPr/>
        </p:nvSpPr>
        <p:spPr>
          <a:xfrm>
            <a:off x="469195" y="1003300"/>
            <a:ext cx="8288697" cy="487313"/>
          </a:xfrm>
          <a:prstGeom prst="rect">
            <a:avLst/>
          </a:prstGeom>
          <a:noFill/>
        </p:spPr>
        <p:txBody>
          <a:bodyPr wrap="none" rtlCol="0">
            <a:spAutoFit/>
          </a:bodyPr>
          <a:lstStyle/>
          <a:p>
            <a:pPr algn="ctr">
              <a:lnSpc>
                <a:spcPct val="90000"/>
              </a:lnSpc>
            </a:pPr>
            <a:r>
              <a:rPr lang="en-US" sz="2800" dirty="0" smtClean="0"/>
              <a:t>If we have thrown enough darts to cover the board, </a:t>
            </a:r>
          </a:p>
        </p:txBody>
      </p:sp>
      <p:graphicFrame>
        <p:nvGraphicFramePr>
          <p:cNvPr id="6" name="Object 5"/>
          <p:cNvGraphicFramePr>
            <a:graphicFrameLocks noChangeAspect="1"/>
          </p:cNvGraphicFramePr>
          <p:nvPr>
            <p:extLst>
              <p:ext uri="{D42A27DB-BD31-4B8C-83A1-F6EECF244321}">
                <p14:modId xmlns:p14="http://schemas.microsoft.com/office/powerpoint/2010/main" val="503049993"/>
              </p:ext>
            </p:extLst>
          </p:nvPr>
        </p:nvGraphicFramePr>
        <p:xfrm>
          <a:off x="3260725" y="2337594"/>
          <a:ext cx="13716000" cy="998538"/>
        </p:xfrm>
        <a:graphic>
          <a:graphicData uri="http://schemas.openxmlformats.org/presentationml/2006/ole">
            <mc:AlternateContent xmlns:mc="http://schemas.openxmlformats.org/markup-compatibility/2006">
              <mc:Choice xmlns:v="urn:schemas-microsoft-com:vml" Requires="v">
                <p:oleObj spid="_x0000_s1234" name="Document" r:id="rId6" imgW="5486400" imgH="355600" progId="Word.Document.12">
                  <p:embed/>
                </p:oleObj>
              </mc:Choice>
              <mc:Fallback>
                <p:oleObj name="Document" r:id="rId6" imgW="5486400" imgH="355600" progId="Word.Document.12">
                  <p:embed/>
                  <p:pic>
                    <p:nvPicPr>
                      <p:cNvPr id="0" name=""/>
                      <p:cNvPicPr/>
                      <p:nvPr/>
                    </p:nvPicPr>
                    <p:blipFill>
                      <a:blip r:embed="rId7"/>
                      <a:stretch>
                        <a:fillRect/>
                      </a:stretch>
                    </p:blipFill>
                    <p:spPr>
                      <a:xfrm>
                        <a:off x="3260725" y="2337594"/>
                        <a:ext cx="13716000" cy="998538"/>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796111613"/>
              </p:ext>
            </p:extLst>
          </p:nvPr>
        </p:nvGraphicFramePr>
        <p:xfrm>
          <a:off x="3056933" y="4988605"/>
          <a:ext cx="13716000" cy="965200"/>
        </p:xfrm>
        <a:graphic>
          <a:graphicData uri="http://schemas.openxmlformats.org/presentationml/2006/ole">
            <mc:AlternateContent xmlns:mc="http://schemas.openxmlformats.org/markup-compatibility/2006">
              <mc:Choice xmlns:v="urn:schemas-microsoft-com:vml" Requires="v">
                <p:oleObj spid="_x0000_s1235" name="Document" r:id="rId8" imgW="5486400" imgH="342900" progId="Word.Document.12">
                  <p:embed/>
                </p:oleObj>
              </mc:Choice>
              <mc:Fallback>
                <p:oleObj name="Document" r:id="rId8" imgW="5486400" imgH="342900" progId="Word.Document.12">
                  <p:embed/>
                  <p:pic>
                    <p:nvPicPr>
                      <p:cNvPr id="0" name=""/>
                      <p:cNvPicPr/>
                      <p:nvPr/>
                    </p:nvPicPr>
                    <p:blipFill>
                      <a:blip r:embed="rId9"/>
                      <a:stretch>
                        <a:fillRect/>
                      </a:stretch>
                    </p:blipFill>
                    <p:spPr>
                      <a:xfrm>
                        <a:off x="3056933" y="4988605"/>
                        <a:ext cx="13716000" cy="965200"/>
                      </a:xfrm>
                      <a:prstGeom prst="rect">
                        <a:avLst/>
                      </a:prstGeom>
                    </p:spPr>
                  </p:pic>
                </p:oleObj>
              </mc:Fallback>
            </mc:AlternateContent>
          </a:graphicData>
        </a:graphic>
      </p:graphicFrame>
    </p:spTree>
    <p:extLst>
      <p:ext uri="{BB962C8B-B14F-4D97-AF65-F5344CB8AC3E}">
        <p14:creationId xmlns:p14="http://schemas.microsoft.com/office/powerpoint/2010/main" val="314124196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Darts to Find π</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2272"/>
          <a:stretch/>
        </p:blipFill>
        <p:spPr>
          <a:xfrm>
            <a:off x="239104" y="1308425"/>
            <a:ext cx="2743200" cy="3087577"/>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474636630"/>
              </p:ext>
            </p:extLst>
          </p:nvPr>
        </p:nvGraphicFramePr>
        <p:xfrm>
          <a:off x="3424116" y="2857715"/>
          <a:ext cx="13716000" cy="1538287"/>
        </p:xfrm>
        <a:graphic>
          <a:graphicData uri="http://schemas.openxmlformats.org/presentationml/2006/ole">
            <mc:AlternateContent xmlns:mc="http://schemas.openxmlformats.org/markup-compatibility/2006">
              <mc:Choice xmlns:v="urn:schemas-microsoft-com:vml" Requires="v">
                <p:oleObj spid="_x0000_s6237" name="Document" r:id="rId4" imgW="5486400" imgH="546100" progId="Word.Document.12">
                  <p:embed/>
                </p:oleObj>
              </mc:Choice>
              <mc:Fallback>
                <p:oleObj name="Document" r:id="rId4" imgW="5486400" imgH="546100" progId="Word.Document.12">
                  <p:embed/>
                  <p:pic>
                    <p:nvPicPr>
                      <p:cNvPr id="0" name=""/>
                      <p:cNvPicPr/>
                      <p:nvPr/>
                    </p:nvPicPr>
                    <p:blipFill>
                      <a:blip r:embed="rId5"/>
                      <a:stretch>
                        <a:fillRect/>
                      </a:stretch>
                    </p:blipFill>
                    <p:spPr>
                      <a:xfrm>
                        <a:off x="3424116" y="2857715"/>
                        <a:ext cx="13716000" cy="1538287"/>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597551879"/>
              </p:ext>
            </p:extLst>
          </p:nvPr>
        </p:nvGraphicFramePr>
        <p:xfrm>
          <a:off x="2982304" y="4849879"/>
          <a:ext cx="13716000" cy="1047624"/>
        </p:xfrm>
        <a:graphic>
          <a:graphicData uri="http://schemas.openxmlformats.org/presentationml/2006/ole">
            <mc:AlternateContent xmlns:mc="http://schemas.openxmlformats.org/markup-compatibility/2006">
              <mc:Choice xmlns:v="urn:schemas-microsoft-com:vml" Requires="v">
                <p:oleObj spid="_x0000_s6238" name="Document" r:id="rId6" imgW="5486400" imgH="342900" progId="Word.Document.12">
                  <p:embed/>
                </p:oleObj>
              </mc:Choice>
              <mc:Fallback>
                <p:oleObj name="Document" r:id="rId6" imgW="5486400" imgH="342900" progId="Word.Document.12">
                  <p:embed/>
                  <p:pic>
                    <p:nvPicPr>
                      <p:cNvPr id="0" name=""/>
                      <p:cNvPicPr/>
                      <p:nvPr/>
                    </p:nvPicPr>
                    <p:blipFill>
                      <a:blip r:embed="rId7"/>
                      <a:stretch>
                        <a:fillRect/>
                      </a:stretch>
                    </p:blipFill>
                    <p:spPr>
                      <a:xfrm>
                        <a:off x="2982304" y="4849879"/>
                        <a:ext cx="13716000" cy="1047624"/>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288522634"/>
              </p:ext>
            </p:extLst>
          </p:nvPr>
        </p:nvGraphicFramePr>
        <p:xfrm>
          <a:off x="3286858" y="1308425"/>
          <a:ext cx="13716000" cy="444500"/>
        </p:xfrm>
        <a:graphic>
          <a:graphicData uri="http://schemas.openxmlformats.org/presentationml/2006/ole">
            <mc:AlternateContent xmlns:mc="http://schemas.openxmlformats.org/markup-compatibility/2006">
              <mc:Choice xmlns:v="urn:schemas-microsoft-com:vml" Requires="v">
                <p:oleObj spid="_x0000_s6239" name="Document" r:id="rId8" imgW="5486400" imgH="177800" progId="Word.Document.12">
                  <p:embed/>
                </p:oleObj>
              </mc:Choice>
              <mc:Fallback>
                <p:oleObj name="Document" r:id="rId8" imgW="5486400" imgH="177800" progId="Word.Document.12">
                  <p:embed/>
                  <p:pic>
                    <p:nvPicPr>
                      <p:cNvPr id="0" name=""/>
                      <p:cNvPicPr/>
                      <p:nvPr/>
                    </p:nvPicPr>
                    <p:blipFill>
                      <a:blip r:embed="rId9"/>
                      <a:stretch>
                        <a:fillRect/>
                      </a:stretch>
                    </p:blipFill>
                    <p:spPr>
                      <a:xfrm>
                        <a:off x="3286858" y="1308425"/>
                        <a:ext cx="13716000" cy="4445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355633032"/>
              </p:ext>
            </p:extLst>
          </p:nvPr>
        </p:nvGraphicFramePr>
        <p:xfrm>
          <a:off x="3271716" y="1991405"/>
          <a:ext cx="13716000" cy="444500"/>
        </p:xfrm>
        <a:graphic>
          <a:graphicData uri="http://schemas.openxmlformats.org/presentationml/2006/ole">
            <mc:AlternateContent xmlns:mc="http://schemas.openxmlformats.org/markup-compatibility/2006">
              <mc:Choice xmlns:v="urn:schemas-microsoft-com:vml" Requires="v">
                <p:oleObj spid="_x0000_s6240" name="Document" r:id="rId10" imgW="5486400" imgH="177800" progId="Word.Document.12">
                  <p:embed/>
                </p:oleObj>
              </mc:Choice>
              <mc:Fallback>
                <p:oleObj name="Document" r:id="rId10" imgW="5486400" imgH="177800" progId="Word.Document.12">
                  <p:embed/>
                  <p:pic>
                    <p:nvPicPr>
                      <p:cNvPr id="0" name=""/>
                      <p:cNvPicPr/>
                      <p:nvPr/>
                    </p:nvPicPr>
                    <p:blipFill>
                      <a:blip r:embed="rId11"/>
                      <a:stretch>
                        <a:fillRect/>
                      </a:stretch>
                    </p:blipFill>
                    <p:spPr>
                      <a:xfrm>
                        <a:off x="3271716" y="1991405"/>
                        <a:ext cx="13716000" cy="444500"/>
                      </a:xfrm>
                      <a:prstGeom prst="rect">
                        <a:avLst/>
                      </a:prstGeom>
                    </p:spPr>
                  </p:pic>
                </p:oleObj>
              </mc:Fallback>
            </mc:AlternateContent>
          </a:graphicData>
        </a:graphic>
      </p:graphicFrame>
    </p:spTree>
    <p:extLst>
      <p:ext uri="{BB962C8B-B14F-4D97-AF65-F5344CB8AC3E}">
        <p14:creationId xmlns:p14="http://schemas.microsoft.com/office/powerpoint/2010/main" val="407870370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720"/>
            <a:ext cx="8229600" cy="1143000"/>
          </a:xfrm>
        </p:spPr>
        <p:txBody>
          <a:bodyPr/>
          <a:lstStyle/>
          <a:p>
            <a:r>
              <a:rPr lang="en-US" dirty="0" smtClean="0"/>
              <a:t>Playing Darts to Find π</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2272"/>
          <a:stretch/>
        </p:blipFill>
        <p:spPr>
          <a:xfrm>
            <a:off x="239104" y="1308425"/>
            <a:ext cx="2743200" cy="3087577"/>
          </a:xfrm>
          <a:prstGeom prst="rect">
            <a:avLst/>
          </a:prstGeom>
        </p:spPr>
      </p:pic>
      <p:sp>
        <p:nvSpPr>
          <p:cNvPr id="6" name="TextBox 5"/>
          <p:cNvSpPr txBox="1"/>
          <p:nvPr/>
        </p:nvSpPr>
        <p:spPr>
          <a:xfrm>
            <a:off x="3168112" y="1308425"/>
            <a:ext cx="5337271" cy="2123658"/>
          </a:xfrm>
          <a:prstGeom prst="rect">
            <a:avLst/>
          </a:prstGeom>
          <a:noFill/>
        </p:spPr>
        <p:txBody>
          <a:bodyPr wrap="square" rtlCol="0">
            <a:spAutoFit/>
          </a:bodyPr>
          <a:lstStyle/>
          <a:p>
            <a:r>
              <a:rPr lang="en-US" sz="2400" dirty="0" smtClean="0"/>
              <a:t>If I know that I have 400 total darts,</a:t>
            </a:r>
          </a:p>
          <a:p>
            <a:endParaRPr lang="en-US" sz="2400" dirty="0"/>
          </a:p>
          <a:p>
            <a:r>
              <a:rPr lang="en-US" sz="2400" dirty="0" smtClean="0"/>
              <a:t>What can I fill in, in this equation? </a:t>
            </a:r>
          </a:p>
          <a:p>
            <a:endParaRPr lang="en-US" sz="2400" dirty="0"/>
          </a:p>
          <a:p>
            <a:endParaRPr lang="en-US" dirty="0">
              <a:solidFill>
                <a:srgbClr val="0000FF"/>
              </a:solidFill>
            </a:endParaRPr>
          </a:p>
          <a:p>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714991593"/>
              </p:ext>
            </p:extLst>
          </p:nvPr>
        </p:nvGraphicFramePr>
        <p:xfrm>
          <a:off x="3286858" y="2693420"/>
          <a:ext cx="13716000" cy="1047624"/>
        </p:xfrm>
        <a:graphic>
          <a:graphicData uri="http://schemas.openxmlformats.org/presentationml/2006/ole">
            <mc:AlternateContent xmlns:mc="http://schemas.openxmlformats.org/markup-compatibility/2006">
              <mc:Choice xmlns:v="urn:schemas-microsoft-com:vml" Requires="v">
                <p:oleObj spid="_x0000_s8210" name="Document" r:id="rId4" imgW="5486400" imgH="342900" progId="Word.Document.12">
                  <p:embed/>
                </p:oleObj>
              </mc:Choice>
              <mc:Fallback>
                <p:oleObj name="Document" r:id="rId4" imgW="5486400" imgH="342900" progId="Word.Document.12">
                  <p:embed/>
                  <p:pic>
                    <p:nvPicPr>
                      <p:cNvPr id="0" name=""/>
                      <p:cNvPicPr/>
                      <p:nvPr/>
                    </p:nvPicPr>
                    <p:blipFill>
                      <a:blip r:embed="rId5"/>
                      <a:stretch>
                        <a:fillRect/>
                      </a:stretch>
                    </p:blipFill>
                    <p:spPr>
                      <a:xfrm>
                        <a:off x="3286858" y="2693420"/>
                        <a:ext cx="13716000" cy="1047624"/>
                      </a:xfrm>
                      <a:prstGeom prst="rect">
                        <a:avLst/>
                      </a:prstGeom>
                    </p:spPr>
                  </p:pic>
                </p:oleObj>
              </mc:Fallback>
            </mc:AlternateContent>
          </a:graphicData>
        </a:graphic>
      </p:graphicFrame>
    </p:spTree>
    <p:extLst>
      <p:ext uri="{BB962C8B-B14F-4D97-AF65-F5344CB8AC3E}">
        <p14:creationId xmlns:p14="http://schemas.microsoft.com/office/powerpoint/2010/main" val="94367943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720"/>
            <a:ext cx="8229600" cy="1143000"/>
          </a:xfrm>
        </p:spPr>
        <p:txBody>
          <a:bodyPr/>
          <a:lstStyle/>
          <a:p>
            <a:r>
              <a:rPr lang="en-US" dirty="0" smtClean="0"/>
              <a:t>Playing Darts to Find π</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2272"/>
          <a:stretch/>
        </p:blipFill>
        <p:spPr>
          <a:xfrm>
            <a:off x="239104" y="1308425"/>
            <a:ext cx="2743200" cy="3087577"/>
          </a:xfrm>
          <a:prstGeom prst="rect">
            <a:avLst/>
          </a:prstGeom>
        </p:spPr>
      </p:pic>
      <p:sp>
        <p:nvSpPr>
          <p:cNvPr id="6" name="TextBox 5"/>
          <p:cNvSpPr txBox="1"/>
          <p:nvPr/>
        </p:nvSpPr>
        <p:spPr>
          <a:xfrm>
            <a:off x="3168112" y="1308425"/>
            <a:ext cx="5337271" cy="2123658"/>
          </a:xfrm>
          <a:prstGeom prst="rect">
            <a:avLst/>
          </a:prstGeom>
          <a:noFill/>
        </p:spPr>
        <p:txBody>
          <a:bodyPr wrap="square" rtlCol="0">
            <a:spAutoFit/>
          </a:bodyPr>
          <a:lstStyle/>
          <a:p>
            <a:r>
              <a:rPr lang="en-US" sz="2400" dirty="0" smtClean="0"/>
              <a:t>If I know that I have 400 total darts,</a:t>
            </a:r>
          </a:p>
          <a:p>
            <a:endParaRPr lang="en-US" sz="2400" dirty="0"/>
          </a:p>
          <a:p>
            <a:r>
              <a:rPr lang="en-US" sz="2400" dirty="0" smtClean="0"/>
              <a:t>What can I fill in, in this equation? </a:t>
            </a:r>
          </a:p>
          <a:p>
            <a:endParaRPr lang="en-US" sz="2400" dirty="0"/>
          </a:p>
          <a:p>
            <a:endParaRPr lang="en-US" dirty="0">
              <a:solidFill>
                <a:srgbClr val="0000FF"/>
              </a:solidFill>
            </a:endParaRPr>
          </a:p>
          <a:p>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424133793"/>
              </p:ext>
            </p:extLst>
          </p:nvPr>
        </p:nvGraphicFramePr>
        <p:xfrm>
          <a:off x="3286858" y="2693420"/>
          <a:ext cx="13716000" cy="1047624"/>
        </p:xfrm>
        <a:graphic>
          <a:graphicData uri="http://schemas.openxmlformats.org/presentationml/2006/ole">
            <mc:AlternateContent xmlns:mc="http://schemas.openxmlformats.org/markup-compatibility/2006">
              <mc:Choice xmlns:v="urn:schemas-microsoft-com:vml" Requires="v">
                <p:oleObj spid="_x0000_s10270" name="Document" r:id="rId4" imgW="5486400" imgH="342900" progId="Word.Document.12">
                  <p:embed/>
                </p:oleObj>
              </mc:Choice>
              <mc:Fallback>
                <p:oleObj name="Document" r:id="rId4" imgW="5486400" imgH="342900" progId="Word.Document.12">
                  <p:embed/>
                  <p:pic>
                    <p:nvPicPr>
                      <p:cNvPr id="0" name=""/>
                      <p:cNvPicPr/>
                      <p:nvPr/>
                    </p:nvPicPr>
                    <p:blipFill>
                      <a:blip r:embed="rId5"/>
                      <a:stretch>
                        <a:fillRect/>
                      </a:stretch>
                    </p:blipFill>
                    <p:spPr>
                      <a:xfrm>
                        <a:off x="3286858" y="2693420"/>
                        <a:ext cx="13716000" cy="1047624"/>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861816716"/>
              </p:ext>
            </p:extLst>
          </p:nvPr>
        </p:nvGraphicFramePr>
        <p:xfrm>
          <a:off x="764080" y="4804582"/>
          <a:ext cx="17791112" cy="863600"/>
        </p:xfrm>
        <a:graphic>
          <a:graphicData uri="http://schemas.openxmlformats.org/presentationml/2006/ole">
            <mc:AlternateContent xmlns:mc="http://schemas.openxmlformats.org/markup-compatibility/2006">
              <mc:Choice xmlns:v="urn:schemas-microsoft-com:vml" Requires="v">
                <p:oleObj spid="_x0000_s10271" name="Document" r:id="rId6" imgW="5486400" imgH="266700" progId="Word.Document.12">
                  <p:embed/>
                </p:oleObj>
              </mc:Choice>
              <mc:Fallback>
                <p:oleObj name="Document" r:id="rId6" imgW="5486400" imgH="266700" progId="Word.Document.12">
                  <p:embed/>
                  <p:pic>
                    <p:nvPicPr>
                      <p:cNvPr id="0" name=""/>
                      <p:cNvPicPr/>
                      <p:nvPr/>
                    </p:nvPicPr>
                    <p:blipFill>
                      <a:blip r:embed="rId7"/>
                      <a:stretch>
                        <a:fillRect/>
                      </a:stretch>
                    </p:blipFill>
                    <p:spPr>
                      <a:xfrm>
                        <a:off x="764080" y="4804582"/>
                        <a:ext cx="17791112" cy="863600"/>
                      </a:xfrm>
                      <a:prstGeom prst="rect">
                        <a:avLst/>
                      </a:prstGeom>
                    </p:spPr>
                  </p:pic>
                </p:oleObj>
              </mc:Fallback>
            </mc:AlternateContent>
          </a:graphicData>
        </a:graphic>
      </p:graphicFrame>
    </p:spTree>
    <p:extLst>
      <p:ext uri="{BB962C8B-B14F-4D97-AF65-F5344CB8AC3E}">
        <p14:creationId xmlns:p14="http://schemas.microsoft.com/office/powerpoint/2010/main" val="418936259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Darts to Find π</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2272"/>
          <a:stretch/>
        </p:blipFill>
        <p:spPr>
          <a:xfrm>
            <a:off x="239104" y="1308425"/>
            <a:ext cx="2743200" cy="3087577"/>
          </a:xfrm>
          <a:prstGeom prst="rect">
            <a:avLst/>
          </a:prstGeom>
        </p:spPr>
      </p:pic>
      <p:sp>
        <p:nvSpPr>
          <p:cNvPr id="6" name="TextBox 5"/>
          <p:cNvSpPr txBox="1"/>
          <p:nvPr/>
        </p:nvSpPr>
        <p:spPr>
          <a:xfrm>
            <a:off x="3168112" y="1576485"/>
            <a:ext cx="5337271" cy="2985433"/>
          </a:xfrm>
          <a:prstGeom prst="rect">
            <a:avLst/>
          </a:prstGeom>
          <a:noFill/>
        </p:spPr>
        <p:txBody>
          <a:bodyPr wrap="square" rtlCol="0">
            <a:spAutoFit/>
          </a:bodyPr>
          <a:lstStyle/>
          <a:p>
            <a:r>
              <a:rPr lang="en-US" sz="2800" dirty="0" smtClean="0"/>
              <a:t>It will take all afternoon to play enough games to cover the board. .  .</a:t>
            </a:r>
          </a:p>
          <a:p>
            <a:endParaRPr lang="en-US" sz="2800" dirty="0"/>
          </a:p>
          <a:p>
            <a:r>
              <a:rPr lang="en-US" sz="2800" dirty="0"/>
              <a:t>u</a:t>
            </a:r>
            <a:r>
              <a:rPr lang="en-US" sz="2800" dirty="0" smtClean="0"/>
              <a:t>nless we play them all at once. </a:t>
            </a:r>
          </a:p>
          <a:p>
            <a:endParaRPr lang="en-US" sz="2400" dirty="0"/>
          </a:p>
          <a:p>
            <a:endParaRPr lang="en-US" sz="2400" dirty="0"/>
          </a:p>
        </p:txBody>
      </p:sp>
    </p:spTree>
    <p:extLst>
      <p:ext uri="{BB962C8B-B14F-4D97-AF65-F5344CB8AC3E}">
        <p14:creationId xmlns:p14="http://schemas.microsoft.com/office/powerpoint/2010/main" val="62738152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433" y="224282"/>
            <a:ext cx="8636290" cy="484748"/>
          </a:xfrm>
        </p:spPr>
        <p:txBody>
          <a:bodyPr/>
          <a:lstStyle/>
          <a:p>
            <a:r>
              <a:rPr lang="en-US" dirty="0" smtClean="0"/>
              <a:t>Playing Darts to Find π</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2272"/>
          <a:stretch/>
        </p:blipFill>
        <p:spPr>
          <a:xfrm>
            <a:off x="466133" y="2382927"/>
            <a:ext cx="1390650" cy="1565231"/>
          </a:xfrm>
          <a:prstGeom prst="rect">
            <a:avLst/>
          </a:prstGeom>
        </p:spPr>
      </p:pic>
      <p:sp>
        <p:nvSpPr>
          <p:cNvPr id="6" name="TextBox 5"/>
          <p:cNvSpPr txBox="1">
            <a:spLocks noChangeAspect="1"/>
          </p:cNvSpPr>
          <p:nvPr/>
        </p:nvSpPr>
        <p:spPr>
          <a:xfrm>
            <a:off x="3208527" y="1660259"/>
            <a:ext cx="7550931" cy="914400"/>
          </a:xfrm>
          <a:prstGeom prst="rect">
            <a:avLst/>
          </a:prstGeom>
          <a:noFill/>
        </p:spPr>
        <p:txBody>
          <a:bodyPr wrap="square" rtlCol="0">
            <a:spAutoFit/>
          </a:bodyPr>
          <a:lstStyle/>
          <a:p>
            <a:r>
              <a:rPr lang="en-US" dirty="0"/>
              <a:t> </a:t>
            </a:r>
          </a:p>
          <a:p>
            <a:endParaRPr lang="en-US" dirty="0"/>
          </a:p>
        </p:txBody>
      </p:sp>
      <p:grpSp>
        <p:nvGrpSpPr>
          <p:cNvPr id="10" name="Group 9"/>
          <p:cNvGrpSpPr>
            <a:grpSpLocks noChangeAspect="1"/>
          </p:cNvGrpSpPr>
          <p:nvPr/>
        </p:nvGrpSpPr>
        <p:grpSpPr>
          <a:xfrm rot="5400000">
            <a:off x="3698945" y="1886034"/>
            <a:ext cx="912980" cy="914400"/>
            <a:chOff x="2044922" y="254000"/>
            <a:chExt cx="6010648" cy="6019996"/>
          </a:xfrm>
        </p:grpSpPr>
        <p:pic>
          <p:nvPicPr>
            <p:cNvPr id="11" name="Picture 10" descr="Screen Shot 2017-04-28 at 3.16.58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44922" y="254000"/>
              <a:ext cx="6010648" cy="6019996"/>
            </a:xfrm>
            <a:prstGeom prst="rect">
              <a:avLst/>
            </a:prstGeom>
          </p:spPr>
        </p:pic>
        <p:sp>
          <p:nvSpPr>
            <p:cNvPr id="13" name="4-Point Star 12"/>
            <p:cNvSpPr/>
            <p:nvPr/>
          </p:nvSpPr>
          <p:spPr>
            <a:xfrm>
              <a:off x="3978024" y="20710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4-Point Star 13"/>
            <p:cNvSpPr/>
            <p:nvPr/>
          </p:nvSpPr>
          <p:spPr>
            <a:xfrm>
              <a:off x="2477470" y="758092"/>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4-Point Star 14"/>
            <p:cNvSpPr/>
            <p:nvPr/>
          </p:nvSpPr>
          <p:spPr>
            <a:xfrm>
              <a:off x="768642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4-Point Star 15"/>
            <p:cNvSpPr/>
            <p:nvPr/>
          </p:nvSpPr>
          <p:spPr>
            <a:xfrm>
              <a:off x="7334731" y="476738"/>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4-Point Star 16"/>
            <p:cNvSpPr/>
            <p:nvPr/>
          </p:nvSpPr>
          <p:spPr>
            <a:xfrm>
              <a:off x="2344608" y="419881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4-Point Star 17"/>
            <p:cNvSpPr/>
            <p:nvPr/>
          </p:nvSpPr>
          <p:spPr>
            <a:xfrm>
              <a:off x="2168762" y="40444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4-Point Star 18"/>
            <p:cNvSpPr/>
            <p:nvPr/>
          </p:nvSpPr>
          <p:spPr>
            <a:xfrm>
              <a:off x="675248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4-Point Star 19"/>
            <p:cNvSpPr/>
            <p:nvPr/>
          </p:nvSpPr>
          <p:spPr>
            <a:xfrm>
              <a:off x="380217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4-Point Star 20"/>
            <p:cNvSpPr/>
            <p:nvPr/>
          </p:nvSpPr>
          <p:spPr>
            <a:xfrm>
              <a:off x="278227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4-Point Star 21"/>
            <p:cNvSpPr/>
            <p:nvPr/>
          </p:nvSpPr>
          <p:spPr>
            <a:xfrm>
              <a:off x="336451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4-Point Star 22"/>
            <p:cNvSpPr/>
            <p:nvPr/>
          </p:nvSpPr>
          <p:spPr>
            <a:xfrm>
              <a:off x="336451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4-Point Star 23"/>
            <p:cNvSpPr/>
            <p:nvPr/>
          </p:nvSpPr>
          <p:spPr>
            <a:xfrm>
              <a:off x="5716947" y="19167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4-Point Star 24"/>
            <p:cNvSpPr/>
            <p:nvPr/>
          </p:nvSpPr>
          <p:spPr>
            <a:xfrm>
              <a:off x="313396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4-Point Star 25"/>
            <p:cNvSpPr/>
            <p:nvPr/>
          </p:nvSpPr>
          <p:spPr>
            <a:xfrm>
              <a:off x="371621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4-Point Star 26"/>
            <p:cNvSpPr/>
            <p:nvPr/>
          </p:nvSpPr>
          <p:spPr>
            <a:xfrm>
              <a:off x="4509470" y="48123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4-Point Star 27"/>
            <p:cNvSpPr/>
            <p:nvPr/>
          </p:nvSpPr>
          <p:spPr>
            <a:xfrm>
              <a:off x="4861162" y="474589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4-Point Star 28"/>
            <p:cNvSpPr/>
            <p:nvPr/>
          </p:nvSpPr>
          <p:spPr>
            <a:xfrm>
              <a:off x="4685316" y="459935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4-Point Star 29"/>
            <p:cNvSpPr/>
            <p:nvPr/>
          </p:nvSpPr>
          <p:spPr>
            <a:xfrm>
              <a:off x="5186713" y="3513208"/>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4-Point Star 30"/>
            <p:cNvSpPr/>
            <p:nvPr/>
          </p:nvSpPr>
          <p:spPr>
            <a:xfrm>
              <a:off x="5892793" y="419881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4-Point Star 31"/>
            <p:cNvSpPr/>
            <p:nvPr/>
          </p:nvSpPr>
          <p:spPr>
            <a:xfrm>
              <a:off x="6928332" y="380413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rot="10800000">
            <a:off x="6904219" y="1939419"/>
            <a:ext cx="912980" cy="914400"/>
            <a:chOff x="2044922" y="254000"/>
            <a:chExt cx="6010648" cy="6019996"/>
          </a:xfrm>
        </p:grpSpPr>
        <p:pic>
          <p:nvPicPr>
            <p:cNvPr id="36" name="Picture 35" descr="Screen Shot 2017-04-28 at 3.16.58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44922" y="254000"/>
              <a:ext cx="6010648" cy="6019996"/>
            </a:xfrm>
            <a:prstGeom prst="rect">
              <a:avLst/>
            </a:prstGeom>
          </p:spPr>
        </p:pic>
        <p:sp>
          <p:nvSpPr>
            <p:cNvPr id="37" name="4-Point Star 36"/>
            <p:cNvSpPr/>
            <p:nvPr/>
          </p:nvSpPr>
          <p:spPr>
            <a:xfrm>
              <a:off x="3978024" y="20710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4-Point Star 37"/>
            <p:cNvSpPr/>
            <p:nvPr/>
          </p:nvSpPr>
          <p:spPr>
            <a:xfrm>
              <a:off x="2477470" y="758092"/>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4-Point Star 38"/>
            <p:cNvSpPr/>
            <p:nvPr/>
          </p:nvSpPr>
          <p:spPr>
            <a:xfrm>
              <a:off x="768642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4-Point Star 39"/>
            <p:cNvSpPr/>
            <p:nvPr/>
          </p:nvSpPr>
          <p:spPr>
            <a:xfrm>
              <a:off x="7334731" y="476738"/>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4-Point Star 40"/>
            <p:cNvSpPr/>
            <p:nvPr/>
          </p:nvSpPr>
          <p:spPr>
            <a:xfrm>
              <a:off x="2344608" y="419881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4-Point Star 41"/>
            <p:cNvSpPr/>
            <p:nvPr/>
          </p:nvSpPr>
          <p:spPr>
            <a:xfrm>
              <a:off x="2168762" y="40444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4-Point Star 42"/>
            <p:cNvSpPr/>
            <p:nvPr/>
          </p:nvSpPr>
          <p:spPr>
            <a:xfrm>
              <a:off x="675248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4-Point Star 43"/>
            <p:cNvSpPr/>
            <p:nvPr/>
          </p:nvSpPr>
          <p:spPr>
            <a:xfrm>
              <a:off x="380217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4-Point Star 44"/>
            <p:cNvSpPr/>
            <p:nvPr/>
          </p:nvSpPr>
          <p:spPr>
            <a:xfrm>
              <a:off x="278227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4-Point Star 46"/>
            <p:cNvSpPr/>
            <p:nvPr/>
          </p:nvSpPr>
          <p:spPr>
            <a:xfrm>
              <a:off x="336451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4-Point Star 47"/>
            <p:cNvSpPr/>
            <p:nvPr/>
          </p:nvSpPr>
          <p:spPr>
            <a:xfrm>
              <a:off x="5716947" y="19167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4-Point Star 48"/>
            <p:cNvSpPr/>
            <p:nvPr/>
          </p:nvSpPr>
          <p:spPr>
            <a:xfrm>
              <a:off x="313396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4-Point Star 49"/>
            <p:cNvSpPr/>
            <p:nvPr/>
          </p:nvSpPr>
          <p:spPr>
            <a:xfrm>
              <a:off x="371621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4-Point Star 50"/>
            <p:cNvSpPr/>
            <p:nvPr/>
          </p:nvSpPr>
          <p:spPr>
            <a:xfrm>
              <a:off x="4509470" y="48123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4-Point Star 53"/>
            <p:cNvSpPr/>
            <p:nvPr/>
          </p:nvSpPr>
          <p:spPr>
            <a:xfrm>
              <a:off x="5365255" y="451338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4-Point Star 55"/>
            <p:cNvSpPr/>
            <p:nvPr/>
          </p:nvSpPr>
          <p:spPr>
            <a:xfrm>
              <a:off x="6928332" y="380413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 name="Group 56"/>
          <p:cNvGrpSpPr>
            <a:grpSpLocks noChangeAspect="1"/>
          </p:cNvGrpSpPr>
          <p:nvPr/>
        </p:nvGrpSpPr>
        <p:grpSpPr>
          <a:xfrm rot="5400000" flipV="1">
            <a:off x="8047596" y="3998008"/>
            <a:ext cx="912980" cy="914400"/>
            <a:chOff x="2044922" y="254000"/>
            <a:chExt cx="6010648" cy="6019996"/>
          </a:xfrm>
        </p:grpSpPr>
        <p:pic>
          <p:nvPicPr>
            <p:cNvPr id="58" name="Picture 57" descr="Screen Shot 2017-04-28 at 3.16.58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44922" y="254000"/>
              <a:ext cx="6010648" cy="6019996"/>
            </a:xfrm>
            <a:prstGeom prst="rect">
              <a:avLst/>
            </a:prstGeom>
          </p:spPr>
        </p:pic>
        <p:sp>
          <p:nvSpPr>
            <p:cNvPr id="59" name="4-Point Star 58"/>
            <p:cNvSpPr/>
            <p:nvPr/>
          </p:nvSpPr>
          <p:spPr>
            <a:xfrm>
              <a:off x="3978024" y="20710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4-Point Star 59"/>
            <p:cNvSpPr/>
            <p:nvPr/>
          </p:nvSpPr>
          <p:spPr>
            <a:xfrm>
              <a:off x="2477470" y="758092"/>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4-Point Star 60"/>
            <p:cNvSpPr/>
            <p:nvPr/>
          </p:nvSpPr>
          <p:spPr>
            <a:xfrm>
              <a:off x="768642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4-Point Star 61"/>
            <p:cNvSpPr/>
            <p:nvPr/>
          </p:nvSpPr>
          <p:spPr>
            <a:xfrm>
              <a:off x="7334731" y="476738"/>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4-Point Star 62"/>
            <p:cNvSpPr/>
            <p:nvPr/>
          </p:nvSpPr>
          <p:spPr>
            <a:xfrm>
              <a:off x="2344608" y="419881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4-Point Star 63"/>
            <p:cNvSpPr/>
            <p:nvPr/>
          </p:nvSpPr>
          <p:spPr>
            <a:xfrm>
              <a:off x="2168762" y="40444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4-Point Star 64"/>
            <p:cNvSpPr/>
            <p:nvPr/>
          </p:nvSpPr>
          <p:spPr>
            <a:xfrm>
              <a:off x="675248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4-Point Star 65"/>
            <p:cNvSpPr/>
            <p:nvPr/>
          </p:nvSpPr>
          <p:spPr>
            <a:xfrm>
              <a:off x="380217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4-Point Star 66"/>
            <p:cNvSpPr/>
            <p:nvPr/>
          </p:nvSpPr>
          <p:spPr>
            <a:xfrm>
              <a:off x="278227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4-Point Star 67"/>
            <p:cNvSpPr/>
            <p:nvPr/>
          </p:nvSpPr>
          <p:spPr>
            <a:xfrm>
              <a:off x="336451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4-Point Star 68"/>
            <p:cNvSpPr/>
            <p:nvPr/>
          </p:nvSpPr>
          <p:spPr>
            <a:xfrm>
              <a:off x="336451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4-Point Star 69"/>
            <p:cNvSpPr/>
            <p:nvPr/>
          </p:nvSpPr>
          <p:spPr>
            <a:xfrm>
              <a:off x="5716947" y="19167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4-Point Star 70"/>
            <p:cNvSpPr/>
            <p:nvPr/>
          </p:nvSpPr>
          <p:spPr>
            <a:xfrm>
              <a:off x="313396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4-Point Star 71"/>
            <p:cNvSpPr/>
            <p:nvPr/>
          </p:nvSpPr>
          <p:spPr>
            <a:xfrm>
              <a:off x="371621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4-Point Star 72"/>
            <p:cNvSpPr/>
            <p:nvPr/>
          </p:nvSpPr>
          <p:spPr>
            <a:xfrm>
              <a:off x="4509470" y="48123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4-Point Star 73"/>
            <p:cNvSpPr/>
            <p:nvPr/>
          </p:nvSpPr>
          <p:spPr>
            <a:xfrm>
              <a:off x="4861162" y="474589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4-Point Star 74"/>
            <p:cNvSpPr/>
            <p:nvPr/>
          </p:nvSpPr>
          <p:spPr>
            <a:xfrm>
              <a:off x="4685316" y="459935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4-Point Star 75"/>
            <p:cNvSpPr/>
            <p:nvPr/>
          </p:nvSpPr>
          <p:spPr>
            <a:xfrm>
              <a:off x="5365255" y="451338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4-Point Star 76"/>
            <p:cNvSpPr/>
            <p:nvPr/>
          </p:nvSpPr>
          <p:spPr>
            <a:xfrm>
              <a:off x="5892793" y="419881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4-Point Star 77"/>
            <p:cNvSpPr/>
            <p:nvPr/>
          </p:nvSpPr>
          <p:spPr>
            <a:xfrm>
              <a:off x="6928332" y="380413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9" name="Group 78"/>
          <p:cNvGrpSpPr>
            <a:grpSpLocks noChangeAspect="1"/>
          </p:cNvGrpSpPr>
          <p:nvPr/>
        </p:nvGrpSpPr>
        <p:grpSpPr>
          <a:xfrm>
            <a:off x="5836267" y="1925727"/>
            <a:ext cx="912980" cy="914400"/>
            <a:chOff x="2044922" y="254000"/>
            <a:chExt cx="6010648" cy="6019996"/>
          </a:xfrm>
        </p:grpSpPr>
        <p:pic>
          <p:nvPicPr>
            <p:cNvPr id="80" name="Picture 79" descr="Screen Shot 2017-04-28 at 3.16.58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44922" y="254000"/>
              <a:ext cx="6010648" cy="6019996"/>
            </a:xfrm>
            <a:prstGeom prst="rect">
              <a:avLst/>
            </a:prstGeom>
          </p:spPr>
        </p:pic>
        <p:sp>
          <p:nvSpPr>
            <p:cNvPr id="81" name="4-Point Star 80"/>
            <p:cNvSpPr/>
            <p:nvPr/>
          </p:nvSpPr>
          <p:spPr>
            <a:xfrm>
              <a:off x="3978024" y="20710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4-Point Star 81"/>
            <p:cNvSpPr/>
            <p:nvPr/>
          </p:nvSpPr>
          <p:spPr>
            <a:xfrm>
              <a:off x="2477470" y="758092"/>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4-Point Star 82"/>
            <p:cNvSpPr/>
            <p:nvPr/>
          </p:nvSpPr>
          <p:spPr>
            <a:xfrm>
              <a:off x="768642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4-Point Star 83"/>
            <p:cNvSpPr/>
            <p:nvPr/>
          </p:nvSpPr>
          <p:spPr>
            <a:xfrm>
              <a:off x="7334731" y="476738"/>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4-Point Star 84"/>
            <p:cNvSpPr/>
            <p:nvPr/>
          </p:nvSpPr>
          <p:spPr>
            <a:xfrm>
              <a:off x="2344608" y="419881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4-Point Star 85"/>
            <p:cNvSpPr/>
            <p:nvPr/>
          </p:nvSpPr>
          <p:spPr>
            <a:xfrm>
              <a:off x="2168762" y="40444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4-Point Star 86"/>
            <p:cNvSpPr/>
            <p:nvPr/>
          </p:nvSpPr>
          <p:spPr>
            <a:xfrm>
              <a:off x="675248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4-Point Star 87"/>
            <p:cNvSpPr/>
            <p:nvPr/>
          </p:nvSpPr>
          <p:spPr>
            <a:xfrm>
              <a:off x="380217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4-Point Star 88"/>
            <p:cNvSpPr/>
            <p:nvPr/>
          </p:nvSpPr>
          <p:spPr>
            <a:xfrm>
              <a:off x="278227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4-Point Star 89"/>
            <p:cNvSpPr/>
            <p:nvPr/>
          </p:nvSpPr>
          <p:spPr>
            <a:xfrm>
              <a:off x="336451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4-Point Star 90"/>
            <p:cNvSpPr/>
            <p:nvPr/>
          </p:nvSpPr>
          <p:spPr>
            <a:xfrm>
              <a:off x="336451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4-Point Star 91"/>
            <p:cNvSpPr/>
            <p:nvPr/>
          </p:nvSpPr>
          <p:spPr>
            <a:xfrm>
              <a:off x="5716947" y="19167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4-Point Star 92"/>
            <p:cNvSpPr/>
            <p:nvPr/>
          </p:nvSpPr>
          <p:spPr>
            <a:xfrm>
              <a:off x="313396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4-Point Star 93"/>
            <p:cNvSpPr/>
            <p:nvPr/>
          </p:nvSpPr>
          <p:spPr>
            <a:xfrm>
              <a:off x="371621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4-Point Star 94"/>
            <p:cNvSpPr/>
            <p:nvPr/>
          </p:nvSpPr>
          <p:spPr>
            <a:xfrm>
              <a:off x="4791150" y="4611282"/>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4-Point Star 95"/>
            <p:cNvSpPr/>
            <p:nvPr/>
          </p:nvSpPr>
          <p:spPr>
            <a:xfrm>
              <a:off x="5099866" y="3428040"/>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4-Point Star 96"/>
            <p:cNvSpPr/>
            <p:nvPr/>
          </p:nvSpPr>
          <p:spPr>
            <a:xfrm>
              <a:off x="4741609" y="775318"/>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4-Point Star 97"/>
            <p:cNvSpPr/>
            <p:nvPr/>
          </p:nvSpPr>
          <p:spPr>
            <a:xfrm>
              <a:off x="5365255" y="451338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4-Point Star 98"/>
            <p:cNvSpPr/>
            <p:nvPr/>
          </p:nvSpPr>
          <p:spPr>
            <a:xfrm>
              <a:off x="5892793" y="419881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4-Point Star 99"/>
            <p:cNvSpPr/>
            <p:nvPr/>
          </p:nvSpPr>
          <p:spPr>
            <a:xfrm>
              <a:off x="6928332" y="380413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6" name="Group 105"/>
          <p:cNvGrpSpPr>
            <a:grpSpLocks noChangeAspect="1"/>
          </p:cNvGrpSpPr>
          <p:nvPr/>
        </p:nvGrpSpPr>
        <p:grpSpPr>
          <a:xfrm rot="5400000" flipH="1">
            <a:off x="6937093" y="5130743"/>
            <a:ext cx="912980" cy="914400"/>
            <a:chOff x="2044922" y="254000"/>
            <a:chExt cx="6010648" cy="6019996"/>
          </a:xfrm>
        </p:grpSpPr>
        <p:pic>
          <p:nvPicPr>
            <p:cNvPr id="107" name="Picture 106" descr="Screen Shot 2017-04-28 at 3.16.58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44922" y="254000"/>
              <a:ext cx="6010648" cy="6019996"/>
            </a:xfrm>
            <a:prstGeom prst="rect">
              <a:avLst/>
            </a:prstGeom>
          </p:spPr>
        </p:pic>
        <p:sp>
          <p:nvSpPr>
            <p:cNvPr id="108" name="4-Point Star 107"/>
            <p:cNvSpPr/>
            <p:nvPr/>
          </p:nvSpPr>
          <p:spPr>
            <a:xfrm>
              <a:off x="3978024" y="20710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4-Point Star 108"/>
            <p:cNvSpPr/>
            <p:nvPr/>
          </p:nvSpPr>
          <p:spPr>
            <a:xfrm>
              <a:off x="2477470" y="758092"/>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4-Point Star 109"/>
            <p:cNvSpPr/>
            <p:nvPr/>
          </p:nvSpPr>
          <p:spPr>
            <a:xfrm>
              <a:off x="768642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4-Point Star 110"/>
            <p:cNvSpPr/>
            <p:nvPr/>
          </p:nvSpPr>
          <p:spPr>
            <a:xfrm>
              <a:off x="7334731" y="476738"/>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4-Point Star 111"/>
            <p:cNvSpPr/>
            <p:nvPr/>
          </p:nvSpPr>
          <p:spPr>
            <a:xfrm>
              <a:off x="2344608" y="419881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4-Point Star 112"/>
            <p:cNvSpPr/>
            <p:nvPr/>
          </p:nvSpPr>
          <p:spPr>
            <a:xfrm>
              <a:off x="2168762" y="40444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4-Point Star 113"/>
            <p:cNvSpPr/>
            <p:nvPr/>
          </p:nvSpPr>
          <p:spPr>
            <a:xfrm>
              <a:off x="675248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4-Point Star 114"/>
            <p:cNvSpPr/>
            <p:nvPr/>
          </p:nvSpPr>
          <p:spPr>
            <a:xfrm>
              <a:off x="380217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4-Point Star 115"/>
            <p:cNvSpPr/>
            <p:nvPr/>
          </p:nvSpPr>
          <p:spPr>
            <a:xfrm>
              <a:off x="278227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4-Point Star 116"/>
            <p:cNvSpPr/>
            <p:nvPr/>
          </p:nvSpPr>
          <p:spPr>
            <a:xfrm>
              <a:off x="336451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4-Point Star 117"/>
            <p:cNvSpPr/>
            <p:nvPr/>
          </p:nvSpPr>
          <p:spPr>
            <a:xfrm>
              <a:off x="336451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4-Point Star 118"/>
            <p:cNvSpPr/>
            <p:nvPr/>
          </p:nvSpPr>
          <p:spPr>
            <a:xfrm>
              <a:off x="5716947" y="19167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4-Point Star 119"/>
            <p:cNvSpPr/>
            <p:nvPr/>
          </p:nvSpPr>
          <p:spPr>
            <a:xfrm>
              <a:off x="313396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4-Point Star 120"/>
            <p:cNvSpPr/>
            <p:nvPr/>
          </p:nvSpPr>
          <p:spPr>
            <a:xfrm>
              <a:off x="371621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4-Point Star 121"/>
            <p:cNvSpPr/>
            <p:nvPr/>
          </p:nvSpPr>
          <p:spPr>
            <a:xfrm>
              <a:off x="4275135" y="3628374"/>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4-Point Star 122"/>
            <p:cNvSpPr/>
            <p:nvPr/>
          </p:nvSpPr>
          <p:spPr>
            <a:xfrm>
              <a:off x="4362571" y="4745892"/>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4-Point Star 123"/>
            <p:cNvSpPr/>
            <p:nvPr/>
          </p:nvSpPr>
          <p:spPr>
            <a:xfrm>
              <a:off x="7245705" y="2654075"/>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4-Point Star 124"/>
            <p:cNvSpPr/>
            <p:nvPr/>
          </p:nvSpPr>
          <p:spPr>
            <a:xfrm>
              <a:off x="5212870" y="4513381"/>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4-Point Star 125"/>
            <p:cNvSpPr/>
            <p:nvPr/>
          </p:nvSpPr>
          <p:spPr>
            <a:xfrm>
              <a:off x="5892793" y="419881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4-Point Star 126"/>
            <p:cNvSpPr/>
            <p:nvPr/>
          </p:nvSpPr>
          <p:spPr>
            <a:xfrm>
              <a:off x="6928332" y="380413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8" name="Group 127"/>
          <p:cNvGrpSpPr>
            <a:grpSpLocks noChangeAspect="1"/>
          </p:cNvGrpSpPr>
          <p:nvPr/>
        </p:nvGrpSpPr>
        <p:grpSpPr>
          <a:xfrm rot="16200000">
            <a:off x="5826590" y="3998009"/>
            <a:ext cx="912980" cy="914400"/>
            <a:chOff x="2044922" y="254000"/>
            <a:chExt cx="6010648" cy="6019996"/>
          </a:xfrm>
        </p:grpSpPr>
        <p:pic>
          <p:nvPicPr>
            <p:cNvPr id="129" name="Picture 128" descr="Screen Shot 2017-04-28 at 3.16.58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44922" y="254000"/>
              <a:ext cx="6010648" cy="6019996"/>
            </a:xfrm>
            <a:prstGeom prst="rect">
              <a:avLst/>
            </a:prstGeom>
          </p:spPr>
        </p:pic>
        <p:sp>
          <p:nvSpPr>
            <p:cNvPr id="130" name="4-Point Star 129"/>
            <p:cNvSpPr/>
            <p:nvPr/>
          </p:nvSpPr>
          <p:spPr>
            <a:xfrm>
              <a:off x="4157777" y="2290769"/>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4-Point Star 130"/>
            <p:cNvSpPr/>
            <p:nvPr/>
          </p:nvSpPr>
          <p:spPr>
            <a:xfrm>
              <a:off x="2477470" y="758092"/>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4-Point Star 131"/>
            <p:cNvSpPr/>
            <p:nvPr/>
          </p:nvSpPr>
          <p:spPr>
            <a:xfrm>
              <a:off x="7607240" y="1048368"/>
              <a:ext cx="351693" cy="308709"/>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4-Point Star 132"/>
            <p:cNvSpPr/>
            <p:nvPr/>
          </p:nvSpPr>
          <p:spPr>
            <a:xfrm>
              <a:off x="7334731" y="476738"/>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4-Point Star 133"/>
            <p:cNvSpPr/>
            <p:nvPr/>
          </p:nvSpPr>
          <p:spPr>
            <a:xfrm>
              <a:off x="7380944" y="5160583"/>
              <a:ext cx="351693" cy="308709"/>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4-Point Star 134"/>
            <p:cNvSpPr/>
            <p:nvPr/>
          </p:nvSpPr>
          <p:spPr>
            <a:xfrm>
              <a:off x="2220772" y="4337613"/>
              <a:ext cx="351693" cy="308709"/>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4-Point Star 135"/>
            <p:cNvSpPr/>
            <p:nvPr/>
          </p:nvSpPr>
          <p:spPr>
            <a:xfrm>
              <a:off x="675248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4-Point Star 136"/>
            <p:cNvSpPr/>
            <p:nvPr/>
          </p:nvSpPr>
          <p:spPr>
            <a:xfrm>
              <a:off x="380217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4-Point Star 137"/>
            <p:cNvSpPr/>
            <p:nvPr/>
          </p:nvSpPr>
          <p:spPr>
            <a:xfrm>
              <a:off x="278227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4-Point Star 138"/>
            <p:cNvSpPr/>
            <p:nvPr/>
          </p:nvSpPr>
          <p:spPr>
            <a:xfrm>
              <a:off x="336451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4-Point Star 139"/>
            <p:cNvSpPr/>
            <p:nvPr/>
          </p:nvSpPr>
          <p:spPr>
            <a:xfrm>
              <a:off x="336451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4-Point Star 140"/>
            <p:cNvSpPr/>
            <p:nvPr/>
          </p:nvSpPr>
          <p:spPr>
            <a:xfrm>
              <a:off x="5716947" y="19167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4-Point Star 141"/>
            <p:cNvSpPr/>
            <p:nvPr/>
          </p:nvSpPr>
          <p:spPr>
            <a:xfrm>
              <a:off x="313396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4-Point Star 142"/>
            <p:cNvSpPr/>
            <p:nvPr/>
          </p:nvSpPr>
          <p:spPr>
            <a:xfrm>
              <a:off x="371621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4-Point Star 143"/>
            <p:cNvSpPr/>
            <p:nvPr/>
          </p:nvSpPr>
          <p:spPr>
            <a:xfrm>
              <a:off x="4509470" y="48123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4-Point Star 144"/>
            <p:cNvSpPr/>
            <p:nvPr/>
          </p:nvSpPr>
          <p:spPr>
            <a:xfrm>
              <a:off x="4861162" y="474589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4-Point Star 145"/>
            <p:cNvSpPr/>
            <p:nvPr/>
          </p:nvSpPr>
          <p:spPr>
            <a:xfrm>
              <a:off x="4685315" y="3377375"/>
              <a:ext cx="351693" cy="308706"/>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4-Point Star 146"/>
            <p:cNvSpPr/>
            <p:nvPr/>
          </p:nvSpPr>
          <p:spPr>
            <a:xfrm>
              <a:off x="5365255" y="451338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4-Point Star 147"/>
            <p:cNvSpPr/>
            <p:nvPr/>
          </p:nvSpPr>
          <p:spPr>
            <a:xfrm>
              <a:off x="6101537" y="4540248"/>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4-Point Star 148"/>
            <p:cNvSpPr/>
            <p:nvPr/>
          </p:nvSpPr>
          <p:spPr>
            <a:xfrm>
              <a:off x="6928332" y="380413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0" name="Group 149"/>
          <p:cNvGrpSpPr>
            <a:grpSpLocks noChangeAspect="1"/>
          </p:cNvGrpSpPr>
          <p:nvPr/>
        </p:nvGrpSpPr>
        <p:grpSpPr>
          <a:xfrm rot="16200000">
            <a:off x="3605584" y="3998008"/>
            <a:ext cx="912980" cy="914400"/>
            <a:chOff x="2044924" y="253999"/>
            <a:chExt cx="6010647" cy="6019993"/>
          </a:xfrm>
        </p:grpSpPr>
        <p:pic>
          <p:nvPicPr>
            <p:cNvPr id="151" name="Picture 150" descr="Screen Shot 2017-04-28 at 3.16.58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44924" y="253999"/>
              <a:ext cx="6010647" cy="6019993"/>
            </a:xfrm>
            <a:prstGeom prst="rect">
              <a:avLst/>
            </a:prstGeom>
          </p:spPr>
        </p:pic>
        <p:sp>
          <p:nvSpPr>
            <p:cNvPr id="152" name="4-Point Star 151"/>
            <p:cNvSpPr/>
            <p:nvPr/>
          </p:nvSpPr>
          <p:spPr>
            <a:xfrm>
              <a:off x="3978024" y="20710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4-Point Star 152"/>
            <p:cNvSpPr/>
            <p:nvPr/>
          </p:nvSpPr>
          <p:spPr>
            <a:xfrm>
              <a:off x="2477470" y="758092"/>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4-Point Star 153"/>
            <p:cNvSpPr/>
            <p:nvPr/>
          </p:nvSpPr>
          <p:spPr>
            <a:xfrm>
              <a:off x="768642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4-Point Star 154"/>
            <p:cNvSpPr/>
            <p:nvPr/>
          </p:nvSpPr>
          <p:spPr>
            <a:xfrm>
              <a:off x="7334731" y="476738"/>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4-Point Star 156"/>
            <p:cNvSpPr/>
            <p:nvPr/>
          </p:nvSpPr>
          <p:spPr>
            <a:xfrm>
              <a:off x="2396622" y="1215907"/>
              <a:ext cx="351693" cy="308706"/>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4-Point Star 157"/>
            <p:cNvSpPr/>
            <p:nvPr/>
          </p:nvSpPr>
          <p:spPr>
            <a:xfrm>
              <a:off x="675248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4-Point Star 158"/>
            <p:cNvSpPr/>
            <p:nvPr/>
          </p:nvSpPr>
          <p:spPr>
            <a:xfrm>
              <a:off x="2739929" y="868645"/>
              <a:ext cx="446048" cy="569273"/>
            </a:xfrm>
            <a:prstGeom prst="star4">
              <a:avLst/>
            </a:prstGeom>
            <a:solidFill>
              <a:srgbClr val="FF000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4-Point Star 159"/>
            <p:cNvSpPr/>
            <p:nvPr/>
          </p:nvSpPr>
          <p:spPr>
            <a:xfrm>
              <a:off x="3353435" y="631094"/>
              <a:ext cx="351693" cy="308706"/>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4-Point Star 160"/>
            <p:cNvSpPr/>
            <p:nvPr/>
          </p:nvSpPr>
          <p:spPr>
            <a:xfrm>
              <a:off x="336451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4-Point Star 161"/>
            <p:cNvSpPr/>
            <p:nvPr/>
          </p:nvSpPr>
          <p:spPr>
            <a:xfrm>
              <a:off x="336451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4-Point Star 162"/>
            <p:cNvSpPr/>
            <p:nvPr/>
          </p:nvSpPr>
          <p:spPr>
            <a:xfrm>
              <a:off x="5716947" y="19167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4-Point Star 163"/>
            <p:cNvSpPr/>
            <p:nvPr/>
          </p:nvSpPr>
          <p:spPr>
            <a:xfrm>
              <a:off x="313396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4-Point Star 164"/>
            <p:cNvSpPr/>
            <p:nvPr/>
          </p:nvSpPr>
          <p:spPr>
            <a:xfrm>
              <a:off x="4329721" y="2930648"/>
              <a:ext cx="351693" cy="308706"/>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4-Point Star 165"/>
            <p:cNvSpPr/>
            <p:nvPr/>
          </p:nvSpPr>
          <p:spPr>
            <a:xfrm>
              <a:off x="4509470" y="48123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4-Point Star 166"/>
            <p:cNvSpPr/>
            <p:nvPr/>
          </p:nvSpPr>
          <p:spPr>
            <a:xfrm>
              <a:off x="4987941" y="3042236"/>
              <a:ext cx="351693" cy="308706"/>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4-Point Star 167"/>
            <p:cNvSpPr/>
            <p:nvPr/>
          </p:nvSpPr>
          <p:spPr>
            <a:xfrm>
              <a:off x="4685315" y="4599354"/>
              <a:ext cx="351693" cy="308706"/>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4-Point Star 168"/>
            <p:cNvSpPr/>
            <p:nvPr/>
          </p:nvSpPr>
          <p:spPr>
            <a:xfrm>
              <a:off x="5365255" y="451338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4-Point Star 169"/>
            <p:cNvSpPr/>
            <p:nvPr/>
          </p:nvSpPr>
          <p:spPr>
            <a:xfrm>
              <a:off x="5892793" y="419881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4-Point Star 170"/>
            <p:cNvSpPr/>
            <p:nvPr/>
          </p:nvSpPr>
          <p:spPr>
            <a:xfrm>
              <a:off x="6928332" y="380413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2" name="Group 171"/>
          <p:cNvGrpSpPr>
            <a:grpSpLocks noChangeAspect="1"/>
          </p:cNvGrpSpPr>
          <p:nvPr/>
        </p:nvGrpSpPr>
        <p:grpSpPr>
          <a:xfrm rot="16200000">
            <a:off x="6913751" y="2950329"/>
            <a:ext cx="912980" cy="914400"/>
            <a:chOff x="2044922" y="254000"/>
            <a:chExt cx="6010648" cy="6019996"/>
          </a:xfrm>
        </p:grpSpPr>
        <p:pic>
          <p:nvPicPr>
            <p:cNvPr id="173" name="Picture 172" descr="Screen Shot 2017-04-28 at 3.16.58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44922" y="254000"/>
              <a:ext cx="6010648" cy="6019996"/>
            </a:xfrm>
            <a:prstGeom prst="rect">
              <a:avLst/>
            </a:prstGeom>
          </p:spPr>
        </p:pic>
        <p:sp>
          <p:nvSpPr>
            <p:cNvPr id="174" name="4-Point Star 173"/>
            <p:cNvSpPr/>
            <p:nvPr/>
          </p:nvSpPr>
          <p:spPr>
            <a:xfrm>
              <a:off x="3978024" y="20710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4-Point Star 174"/>
            <p:cNvSpPr/>
            <p:nvPr/>
          </p:nvSpPr>
          <p:spPr>
            <a:xfrm>
              <a:off x="2927672" y="758094"/>
              <a:ext cx="351693" cy="308706"/>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4-Point Star 175"/>
            <p:cNvSpPr/>
            <p:nvPr/>
          </p:nvSpPr>
          <p:spPr>
            <a:xfrm>
              <a:off x="768642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4-Point Star 176"/>
            <p:cNvSpPr/>
            <p:nvPr/>
          </p:nvSpPr>
          <p:spPr>
            <a:xfrm>
              <a:off x="7334732" y="1184201"/>
              <a:ext cx="351693" cy="308706"/>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4-Point Star 177"/>
            <p:cNvSpPr/>
            <p:nvPr/>
          </p:nvSpPr>
          <p:spPr>
            <a:xfrm>
              <a:off x="2344608" y="419881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4-Point Star 178"/>
            <p:cNvSpPr/>
            <p:nvPr/>
          </p:nvSpPr>
          <p:spPr>
            <a:xfrm>
              <a:off x="2168762" y="40444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4-Point Star 179"/>
            <p:cNvSpPr/>
            <p:nvPr/>
          </p:nvSpPr>
          <p:spPr>
            <a:xfrm>
              <a:off x="675248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4-Point Star 180"/>
            <p:cNvSpPr/>
            <p:nvPr/>
          </p:nvSpPr>
          <p:spPr>
            <a:xfrm>
              <a:off x="380217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4-Point Star 181"/>
            <p:cNvSpPr/>
            <p:nvPr/>
          </p:nvSpPr>
          <p:spPr>
            <a:xfrm>
              <a:off x="278227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4-Point Star 182"/>
            <p:cNvSpPr/>
            <p:nvPr/>
          </p:nvSpPr>
          <p:spPr>
            <a:xfrm>
              <a:off x="336451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4-Point Star 183"/>
            <p:cNvSpPr/>
            <p:nvPr/>
          </p:nvSpPr>
          <p:spPr>
            <a:xfrm>
              <a:off x="336451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4-Point Star 184"/>
            <p:cNvSpPr/>
            <p:nvPr/>
          </p:nvSpPr>
          <p:spPr>
            <a:xfrm>
              <a:off x="5716947" y="19167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4-Point Star 185"/>
            <p:cNvSpPr/>
            <p:nvPr/>
          </p:nvSpPr>
          <p:spPr>
            <a:xfrm>
              <a:off x="313396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4-Point Star 186"/>
            <p:cNvSpPr/>
            <p:nvPr/>
          </p:nvSpPr>
          <p:spPr>
            <a:xfrm>
              <a:off x="371621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4-Point Star 187"/>
            <p:cNvSpPr/>
            <p:nvPr/>
          </p:nvSpPr>
          <p:spPr>
            <a:xfrm>
              <a:off x="4831042" y="3526031"/>
              <a:ext cx="351693" cy="308706"/>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4-Point Star 188"/>
            <p:cNvSpPr/>
            <p:nvPr/>
          </p:nvSpPr>
          <p:spPr>
            <a:xfrm>
              <a:off x="4861162" y="474589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4-Point Star 189"/>
            <p:cNvSpPr/>
            <p:nvPr/>
          </p:nvSpPr>
          <p:spPr>
            <a:xfrm>
              <a:off x="4685315" y="5564074"/>
              <a:ext cx="351693" cy="308706"/>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4-Point Star 190"/>
            <p:cNvSpPr/>
            <p:nvPr/>
          </p:nvSpPr>
          <p:spPr>
            <a:xfrm>
              <a:off x="5365255" y="451338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4-Point Star 191"/>
            <p:cNvSpPr/>
            <p:nvPr/>
          </p:nvSpPr>
          <p:spPr>
            <a:xfrm>
              <a:off x="5950173" y="2909986"/>
              <a:ext cx="351693" cy="308706"/>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4-Point Star 192"/>
            <p:cNvSpPr/>
            <p:nvPr/>
          </p:nvSpPr>
          <p:spPr>
            <a:xfrm>
              <a:off x="6928333" y="2646476"/>
              <a:ext cx="351693" cy="308706"/>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4" name="Group 193"/>
          <p:cNvGrpSpPr>
            <a:grpSpLocks noChangeAspect="1"/>
          </p:cNvGrpSpPr>
          <p:nvPr/>
        </p:nvGrpSpPr>
        <p:grpSpPr>
          <a:xfrm rot="16200000">
            <a:off x="3605584" y="5130744"/>
            <a:ext cx="912980" cy="914400"/>
            <a:chOff x="2044922" y="254000"/>
            <a:chExt cx="6010648" cy="6019996"/>
          </a:xfrm>
        </p:grpSpPr>
        <p:pic>
          <p:nvPicPr>
            <p:cNvPr id="195" name="Picture 194" descr="Screen Shot 2017-04-28 at 3.16.58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44922" y="254000"/>
              <a:ext cx="6010648" cy="6019996"/>
            </a:xfrm>
            <a:prstGeom prst="rect">
              <a:avLst/>
            </a:prstGeom>
          </p:spPr>
        </p:pic>
        <p:sp>
          <p:nvSpPr>
            <p:cNvPr id="196" name="4-Point Star 195"/>
            <p:cNvSpPr/>
            <p:nvPr/>
          </p:nvSpPr>
          <p:spPr>
            <a:xfrm>
              <a:off x="3978024" y="20710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4-Point Star 196"/>
            <p:cNvSpPr/>
            <p:nvPr/>
          </p:nvSpPr>
          <p:spPr>
            <a:xfrm>
              <a:off x="2477470" y="758092"/>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4-Point Star 197"/>
            <p:cNvSpPr/>
            <p:nvPr/>
          </p:nvSpPr>
          <p:spPr>
            <a:xfrm>
              <a:off x="768642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4-Point Star 198"/>
            <p:cNvSpPr/>
            <p:nvPr/>
          </p:nvSpPr>
          <p:spPr>
            <a:xfrm>
              <a:off x="7334731" y="476738"/>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4-Point Star 199"/>
            <p:cNvSpPr/>
            <p:nvPr/>
          </p:nvSpPr>
          <p:spPr>
            <a:xfrm>
              <a:off x="2344608" y="419881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4-Point Star 200"/>
            <p:cNvSpPr/>
            <p:nvPr/>
          </p:nvSpPr>
          <p:spPr>
            <a:xfrm>
              <a:off x="2168762" y="40444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4-Point Star 201"/>
            <p:cNvSpPr/>
            <p:nvPr/>
          </p:nvSpPr>
          <p:spPr>
            <a:xfrm>
              <a:off x="675248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4-Point Star 202"/>
            <p:cNvSpPr/>
            <p:nvPr/>
          </p:nvSpPr>
          <p:spPr>
            <a:xfrm>
              <a:off x="380217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4-Point Star 203"/>
            <p:cNvSpPr/>
            <p:nvPr/>
          </p:nvSpPr>
          <p:spPr>
            <a:xfrm>
              <a:off x="278227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4-Point Star 204"/>
            <p:cNvSpPr/>
            <p:nvPr/>
          </p:nvSpPr>
          <p:spPr>
            <a:xfrm>
              <a:off x="336451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4-Point Star 205"/>
            <p:cNvSpPr/>
            <p:nvPr/>
          </p:nvSpPr>
          <p:spPr>
            <a:xfrm>
              <a:off x="336451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4-Point Star 206"/>
            <p:cNvSpPr/>
            <p:nvPr/>
          </p:nvSpPr>
          <p:spPr>
            <a:xfrm>
              <a:off x="5716947" y="19167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4-Point Star 207"/>
            <p:cNvSpPr/>
            <p:nvPr/>
          </p:nvSpPr>
          <p:spPr>
            <a:xfrm>
              <a:off x="313396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4-Point Star 208"/>
            <p:cNvSpPr/>
            <p:nvPr/>
          </p:nvSpPr>
          <p:spPr>
            <a:xfrm>
              <a:off x="371621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4-Point Star 209"/>
            <p:cNvSpPr/>
            <p:nvPr/>
          </p:nvSpPr>
          <p:spPr>
            <a:xfrm>
              <a:off x="4509470" y="48123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4-Point Star 210"/>
            <p:cNvSpPr/>
            <p:nvPr/>
          </p:nvSpPr>
          <p:spPr>
            <a:xfrm>
              <a:off x="4861162" y="474589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4-Point Star 211"/>
            <p:cNvSpPr/>
            <p:nvPr/>
          </p:nvSpPr>
          <p:spPr>
            <a:xfrm>
              <a:off x="4685316" y="459935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4-Point Star 212"/>
            <p:cNvSpPr/>
            <p:nvPr/>
          </p:nvSpPr>
          <p:spPr>
            <a:xfrm>
              <a:off x="5365255" y="451338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4-Point Star 213"/>
            <p:cNvSpPr/>
            <p:nvPr/>
          </p:nvSpPr>
          <p:spPr>
            <a:xfrm>
              <a:off x="5892793" y="419881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4-Point Star 214"/>
            <p:cNvSpPr/>
            <p:nvPr/>
          </p:nvSpPr>
          <p:spPr>
            <a:xfrm>
              <a:off x="6928332" y="380413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8" name="TextBox 217"/>
          <p:cNvSpPr txBox="1"/>
          <p:nvPr/>
        </p:nvSpPr>
        <p:spPr>
          <a:xfrm>
            <a:off x="2521776" y="2895600"/>
            <a:ext cx="424315" cy="543739"/>
          </a:xfrm>
          <a:prstGeom prst="rect">
            <a:avLst/>
          </a:prstGeom>
          <a:noFill/>
        </p:spPr>
        <p:txBody>
          <a:bodyPr wrap="none" rtlCol="0">
            <a:spAutoFit/>
          </a:bodyPr>
          <a:lstStyle/>
          <a:p>
            <a:pPr algn="ctr">
              <a:lnSpc>
                <a:spcPct val="90000"/>
              </a:lnSpc>
            </a:pPr>
            <a:r>
              <a:rPr lang="en-US" sz="3200" dirty="0" smtClean="0"/>
              <a:t>=</a:t>
            </a:r>
          </a:p>
        </p:txBody>
      </p:sp>
      <p:grpSp>
        <p:nvGrpSpPr>
          <p:cNvPr id="242" name="Group 241"/>
          <p:cNvGrpSpPr>
            <a:grpSpLocks noChangeAspect="1"/>
          </p:cNvGrpSpPr>
          <p:nvPr/>
        </p:nvGrpSpPr>
        <p:grpSpPr>
          <a:xfrm rot="10800000">
            <a:off x="4763386" y="1927681"/>
            <a:ext cx="912980" cy="914400"/>
            <a:chOff x="2044922" y="254000"/>
            <a:chExt cx="6010648" cy="6019996"/>
          </a:xfrm>
        </p:grpSpPr>
        <p:pic>
          <p:nvPicPr>
            <p:cNvPr id="243" name="Picture 242" descr="Screen Shot 2017-04-28 at 3.16.58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44922" y="254000"/>
              <a:ext cx="6010648" cy="6019996"/>
            </a:xfrm>
            <a:prstGeom prst="rect">
              <a:avLst/>
            </a:prstGeom>
          </p:spPr>
        </p:pic>
        <p:sp>
          <p:nvSpPr>
            <p:cNvPr id="244" name="4-Point Star 243"/>
            <p:cNvSpPr/>
            <p:nvPr/>
          </p:nvSpPr>
          <p:spPr>
            <a:xfrm>
              <a:off x="3978024" y="20710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4-Point Star 244"/>
            <p:cNvSpPr/>
            <p:nvPr/>
          </p:nvSpPr>
          <p:spPr>
            <a:xfrm>
              <a:off x="2477470" y="758092"/>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4-Point Star 245"/>
            <p:cNvSpPr/>
            <p:nvPr/>
          </p:nvSpPr>
          <p:spPr>
            <a:xfrm>
              <a:off x="768642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4-Point Star 246"/>
            <p:cNvSpPr/>
            <p:nvPr/>
          </p:nvSpPr>
          <p:spPr>
            <a:xfrm>
              <a:off x="7334731" y="476738"/>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4-Point Star 247"/>
            <p:cNvSpPr/>
            <p:nvPr/>
          </p:nvSpPr>
          <p:spPr>
            <a:xfrm>
              <a:off x="2344608" y="419881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4-Point Star 248"/>
            <p:cNvSpPr/>
            <p:nvPr/>
          </p:nvSpPr>
          <p:spPr>
            <a:xfrm>
              <a:off x="2168762" y="40444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4-Point Star 249"/>
            <p:cNvSpPr/>
            <p:nvPr/>
          </p:nvSpPr>
          <p:spPr>
            <a:xfrm>
              <a:off x="675248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4-Point Star 250"/>
            <p:cNvSpPr/>
            <p:nvPr/>
          </p:nvSpPr>
          <p:spPr>
            <a:xfrm>
              <a:off x="380217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4-Point Star 251"/>
            <p:cNvSpPr/>
            <p:nvPr/>
          </p:nvSpPr>
          <p:spPr>
            <a:xfrm>
              <a:off x="278227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4-Point Star 252"/>
            <p:cNvSpPr/>
            <p:nvPr/>
          </p:nvSpPr>
          <p:spPr>
            <a:xfrm>
              <a:off x="336451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4-Point Star 253"/>
            <p:cNvSpPr/>
            <p:nvPr/>
          </p:nvSpPr>
          <p:spPr>
            <a:xfrm>
              <a:off x="336451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4-Point Star 254"/>
            <p:cNvSpPr/>
            <p:nvPr/>
          </p:nvSpPr>
          <p:spPr>
            <a:xfrm>
              <a:off x="5716947" y="19167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4-Point Star 255"/>
            <p:cNvSpPr/>
            <p:nvPr/>
          </p:nvSpPr>
          <p:spPr>
            <a:xfrm>
              <a:off x="313396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4-Point Star 256"/>
            <p:cNvSpPr/>
            <p:nvPr/>
          </p:nvSpPr>
          <p:spPr>
            <a:xfrm>
              <a:off x="371621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4-Point Star 257"/>
            <p:cNvSpPr/>
            <p:nvPr/>
          </p:nvSpPr>
          <p:spPr>
            <a:xfrm>
              <a:off x="4509470" y="48123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4-Point Star 258"/>
            <p:cNvSpPr/>
            <p:nvPr/>
          </p:nvSpPr>
          <p:spPr>
            <a:xfrm>
              <a:off x="4861162" y="474589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4-Point Star 259"/>
            <p:cNvSpPr/>
            <p:nvPr/>
          </p:nvSpPr>
          <p:spPr>
            <a:xfrm>
              <a:off x="4685316" y="459935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4-Point Star 260"/>
            <p:cNvSpPr/>
            <p:nvPr/>
          </p:nvSpPr>
          <p:spPr>
            <a:xfrm>
              <a:off x="7182690" y="2225430"/>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4-Point Star 261"/>
            <p:cNvSpPr/>
            <p:nvPr/>
          </p:nvSpPr>
          <p:spPr>
            <a:xfrm>
              <a:off x="5892793" y="419881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4-Point Star 262"/>
            <p:cNvSpPr/>
            <p:nvPr/>
          </p:nvSpPr>
          <p:spPr>
            <a:xfrm>
              <a:off x="6928332" y="380413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4" name="Group 263"/>
          <p:cNvGrpSpPr>
            <a:grpSpLocks noChangeAspect="1"/>
          </p:cNvGrpSpPr>
          <p:nvPr/>
        </p:nvGrpSpPr>
        <p:grpSpPr>
          <a:xfrm rot="16200000">
            <a:off x="8007181" y="2950328"/>
            <a:ext cx="912980" cy="914400"/>
            <a:chOff x="2044922" y="254000"/>
            <a:chExt cx="6010648" cy="6019996"/>
          </a:xfrm>
        </p:grpSpPr>
        <p:pic>
          <p:nvPicPr>
            <p:cNvPr id="265" name="Picture 264" descr="Screen Shot 2017-04-28 at 3.16.58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44922" y="254000"/>
              <a:ext cx="6010648" cy="6019996"/>
            </a:xfrm>
            <a:prstGeom prst="rect">
              <a:avLst/>
            </a:prstGeom>
          </p:spPr>
        </p:pic>
        <p:sp>
          <p:nvSpPr>
            <p:cNvPr id="266" name="4-Point Star 265"/>
            <p:cNvSpPr/>
            <p:nvPr/>
          </p:nvSpPr>
          <p:spPr>
            <a:xfrm>
              <a:off x="3978024" y="20710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4-Point Star 266"/>
            <p:cNvSpPr/>
            <p:nvPr/>
          </p:nvSpPr>
          <p:spPr>
            <a:xfrm>
              <a:off x="2477470" y="758092"/>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4-Point Star 267"/>
            <p:cNvSpPr/>
            <p:nvPr/>
          </p:nvSpPr>
          <p:spPr>
            <a:xfrm>
              <a:off x="768642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4-Point Star 268"/>
            <p:cNvSpPr/>
            <p:nvPr/>
          </p:nvSpPr>
          <p:spPr>
            <a:xfrm>
              <a:off x="7334731" y="476738"/>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4-Point Star 269"/>
            <p:cNvSpPr/>
            <p:nvPr/>
          </p:nvSpPr>
          <p:spPr>
            <a:xfrm>
              <a:off x="2344608" y="419881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4-Point Star 270"/>
            <p:cNvSpPr/>
            <p:nvPr/>
          </p:nvSpPr>
          <p:spPr>
            <a:xfrm>
              <a:off x="2168762" y="40444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4-Point Star 271"/>
            <p:cNvSpPr/>
            <p:nvPr/>
          </p:nvSpPr>
          <p:spPr>
            <a:xfrm>
              <a:off x="675248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4-Point Star 272"/>
            <p:cNvSpPr/>
            <p:nvPr/>
          </p:nvSpPr>
          <p:spPr>
            <a:xfrm>
              <a:off x="380217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4-Point Star 273"/>
            <p:cNvSpPr/>
            <p:nvPr/>
          </p:nvSpPr>
          <p:spPr>
            <a:xfrm>
              <a:off x="278227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4-Point Star 274"/>
            <p:cNvSpPr/>
            <p:nvPr/>
          </p:nvSpPr>
          <p:spPr>
            <a:xfrm>
              <a:off x="336451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4-Point Star 275"/>
            <p:cNvSpPr/>
            <p:nvPr/>
          </p:nvSpPr>
          <p:spPr>
            <a:xfrm>
              <a:off x="336451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4-Point Star 276"/>
            <p:cNvSpPr/>
            <p:nvPr/>
          </p:nvSpPr>
          <p:spPr>
            <a:xfrm>
              <a:off x="5716947" y="19167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4-Point Star 277"/>
            <p:cNvSpPr/>
            <p:nvPr/>
          </p:nvSpPr>
          <p:spPr>
            <a:xfrm>
              <a:off x="313396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4-Point Star 278"/>
            <p:cNvSpPr/>
            <p:nvPr/>
          </p:nvSpPr>
          <p:spPr>
            <a:xfrm>
              <a:off x="371621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4-Point Star 279"/>
            <p:cNvSpPr/>
            <p:nvPr/>
          </p:nvSpPr>
          <p:spPr>
            <a:xfrm>
              <a:off x="4509470" y="48123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4-Point Star 280"/>
            <p:cNvSpPr/>
            <p:nvPr/>
          </p:nvSpPr>
          <p:spPr>
            <a:xfrm>
              <a:off x="4861162" y="474589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4-Point Star 281"/>
            <p:cNvSpPr/>
            <p:nvPr/>
          </p:nvSpPr>
          <p:spPr>
            <a:xfrm>
              <a:off x="4685316" y="459935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4-Point Star 282"/>
            <p:cNvSpPr/>
            <p:nvPr/>
          </p:nvSpPr>
          <p:spPr>
            <a:xfrm>
              <a:off x="5365255" y="451338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4-Point Star 283"/>
            <p:cNvSpPr/>
            <p:nvPr/>
          </p:nvSpPr>
          <p:spPr>
            <a:xfrm>
              <a:off x="5892793" y="419881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4-Point Star 284"/>
            <p:cNvSpPr/>
            <p:nvPr/>
          </p:nvSpPr>
          <p:spPr>
            <a:xfrm>
              <a:off x="6928332" y="380413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6" name="Group 285"/>
          <p:cNvGrpSpPr>
            <a:grpSpLocks noChangeAspect="1"/>
          </p:cNvGrpSpPr>
          <p:nvPr/>
        </p:nvGrpSpPr>
        <p:grpSpPr>
          <a:xfrm>
            <a:off x="7968922" y="1940775"/>
            <a:ext cx="912980" cy="914400"/>
            <a:chOff x="2044922" y="254000"/>
            <a:chExt cx="6010648" cy="6019996"/>
          </a:xfrm>
        </p:grpSpPr>
        <p:pic>
          <p:nvPicPr>
            <p:cNvPr id="287" name="Picture 286" descr="Screen Shot 2017-04-28 at 3.16.58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44922" y="254000"/>
              <a:ext cx="6010648" cy="6019996"/>
            </a:xfrm>
            <a:prstGeom prst="rect">
              <a:avLst/>
            </a:prstGeom>
          </p:spPr>
        </p:pic>
        <p:sp>
          <p:nvSpPr>
            <p:cNvPr id="288" name="4-Point Star 287"/>
            <p:cNvSpPr/>
            <p:nvPr/>
          </p:nvSpPr>
          <p:spPr>
            <a:xfrm>
              <a:off x="3978024" y="20710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4-Point Star 288"/>
            <p:cNvSpPr/>
            <p:nvPr/>
          </p:nvSpPr>
          <p:spPr>
            <a:xfrm>
              <a:off x="2477470" y="758092"/>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4-Point Star 289"/>
            <p:cNvSpPr/>
            <p:nvPr/>
          </p:nvSpPr>
          <p:spPr>
            <a:xfrm>
              <a:off x="768642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4-Point Star 290"/>
            <p:cNvSpPr/>
            <p:nvPr/>
          </p:nvSpPr>
          <p:spPr>
            <a:xfrm>
              <a:off x="7334731" y="476738"/>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2" name="4-Point Star 291"/>
            <p:cNvSpPr/>
            <p:nvPr/>
          </p:nvSpPr>
          <p:spPr>
            <a:xfrm>
              <a:off x="2344608" y="419881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4-Point Star 292"/>
            <p:cNvSpPr/>
            <p:nvPr/>
          </p:nvSpPr>
          <p:spPr>
            <a:xfrm>
              <a:off x="2168762" y="40444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4-Point Star 293"/>
            <p:cNvSpPr/>
            <p:nvPr/>
          </p:nvSpPr>
          <p:spPr>
            <a:xfrm>
              <a:off x="675248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4-Point Star 294"/>
            <p:cNvSpPr/>
            <p:nvPr/>
          </p:nvSpPr>
          <p:spPr>
            <a:xfrm>
              <a:off x="380217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4-Point Star 295"/>
            <p:cNvSpPr/>
            <p:nvPr/>
          </p:nvSpPr>
          <p:spPr>
            <a:xfrm>
              <a:off x="278227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4-Point Star 296"/>
            <p:cNvSpPr/>
            <p:nvPr/>
          </p:nvSpPr>
          <p:spPr>
            <a:xfrm>
              <a:off x="336451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4-Point Star 297"/>
            <p:cNvSpPr/>
            <p:nvPr/>
          </p:nvSpPr>
          <p:spPr>
            <a:xfrm>
              <a:off x="336451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4-Point Star 298"/>
            <p:cNvSpPr/>
            <p:nvPr/>
          </p:nvSpPr>
          <p:spPr>
            <a:xfrm>
              <a:off x="5716947" y="19167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0" name="4-Point Star 299"/>
            <p:cNvSpPr/>
            <p:nvPr/>
          </p:nvSpPr>
          <p:spPr>
            <a:xfrm>
              <a:off x="313396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4-Point Star 300"/>
            <p:cNvSpPr/>
            <p:nvPr/>
          </p:nvSpPr>
          <p:spPr>
            <a:xfrm>
              <a:off x="371621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4-Point Star 301"/>
            <p:cNvSpPr/>
            <p:nvPr/>
          </p:nvSpPr>
          <p:spPr>
            <a:xfrm>
              <a:off x="4509470" y="48123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4-Point Star 302"/>
            <p:cNvSpPr/>
            <p:nvPr/>
          </p:nvSpPr>
          <p:spPr>
            <a:xfrm>
              <a:off x="4861162" y="474589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4-Point Star 303"/>
            <p:cNvSpPr/>
            <p:nvPr/>
          </p:nvSpPr>
          <p:spPr>
            <a:xfrm>
              <a:off x="4685316" y="459935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4-Point Star 304"/>
            <p:cNvSpPr/>
            <p:nvPr/>
          </p:nvSpPr>
          <p:spPr>
            <a:xfrm>
              <a:off x="5365255" y="451338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6" name="4-Point Star 305"/>
            <p:cNvSpPr/>
            <p:nvPr/>
          </p:nvSpPr>
          <p:spPr>
            <a:xfrm>
              <a:off x="5892793" y="419881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4-Point Star 306"/>
            <p:cNvSpPr/>
            <p:nvPr/>
          </p:nvSpPr>
          <p:spPr>
            <a:xfrm>
              <a:off x="6928332" y="380413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0" name="Group 329"/>
          <p:cNvGrpSpPr>
            <a:grpSpLocks noChangeAspect="1"/>
          </p:cNvGrpSpPr>
          <p:nvPr/>
        </p:nvGrpSpPr>
        <p:grpSpPr>
          <a:xfrm rot="16200000">
            <a:off x="8047596" y="5130743"/>
            <a:ext cx="912980" cy="914400"/>
            <a:chOff x="2044922" y="254000"/>
            <a:chExt cx="6010648" cy="6019996"/>
          </a:xfrm>
        </p:grpSpPr>
        <p:pic>
          <p:nvPicPr>
            <p:cNvPr id="331" name="Picture 330" descr="Screen Shot 2017-04-28 at 3.16.58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44922" y="254000"/>
              <a:ext cx="6010648" cy="6019996"/>
            </a:xfrm>
            <a:prstGeom prst="rect">
              <a:avLst/>
            </a:prstGeom>
          </p:spPr>
        </p:pic>
        <p:sp>
          <p:nvSpPr>
            <p:cNvPr id="332" name="4-Point Star 331"/>
            <p:cNvSpPr/>
            <p:nvPr/>
          </p:nvSpPr>
          <p:spPr>
            <a:xfrm>
              <a:off x="3978024" y="20710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4-Point Star 332"/>
            <p:cNvSpPr/>
            <p:nvPr/>
          </p:nvSpPr>
          <p:spPr>
            <a:xfrm>
              <a:off x="2477470" y="758092"/>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4-Point Star 333"/>
            <p:cNvSpPr/>
            <p:nvPr/>
          </p:nvSpPr>
          <p:spPr>
            <a:xfrm>
              <a:off x="768642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4-Point Star 334"/>
            <p:cNvSpPr/>
            <p:nvPr/>
          </p:nvSpPr>
          <p:spPr>
            <a:xfrm>
              <a:off x="7334731" y="476738"/>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4-Point Star 335"/>
            <p:cNvSpPr/>
            <p:nvPr/>
          </p:nvSpPr>
          <p:spPr>
            <a:xfrm>
              <a:off x="2344608" y="419881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4-Point Star 336"/>
            <p:cNvSpPr/>
            <p:nvPr/>
          </p:nvSpPr>
          <p:spPr>
            <a:xfrm>
              <a:off x="2168762" y="40444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4-Point Star 337"/>
            <p:cNvSpPr/>
            <p:nvPr/>
          </p:nvSpPr>
          <p:spPr>
            <a:xfrm>
              <a:off x="675248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4-Point Star 338"/>
            <p:cNvSpPr/>
            <p:nvPr/>
          </p:nvSpPr>
          <p:spPr>
            <a:xfrm>
              <a:off x="380217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4-Point Star 339"/>
            <p:cNvSpPr/>
            <p:nvPr/>
          </p:nvSpPr>
          <p:spPr>
            <a:xfrm>
              <a:off x="278227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4-Point Star 340"/>
            <p:cNvSpPr/>
            <p:nvPr/>
          </p:nvSpPr>
          <p:spPr>
            <a:xfrm>
              <a:off x="336451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4-Point Star 341"/>
            <p:cNvSpPr/>
            <p:nvPr/>
          </p:nvSpPr>
          <p:spPr>
            <a:xfrm>
              <a:off x="336451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4-Point Star 342"/>
            <p:cNvSpPr/>
            <p:nvPr/>
          </p:nvSpPr>
          <p:spPr>
            <a:xfrm>
              <a:off x="5716947" y="19167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4-Point Star 343"/>
            <p:cNvSpPr/>
            <p:nvPr/>
          </p:nvSpPr>
          <p:spPr>
            <a:xfrm>
              <a:off x="313396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4-Point Star 344"/>
            <p:cNvSpPr/>
            <p:nvPr/>
          </p:nvSpPr>
          <p:spPr>
            <a:xfrm>
              <a:off x="371621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4-Point Star 345"/>
            <p:cNvSpPr/>
            <p:nvPr/>
          </p:nvSpPr>
          <p:spPr>
            <a:xfrm>
              <a:off x="4509470" y="48123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4-Point Star 346"/>
            <p:cNvSpPr/>
            <p:nvPr/>
          </p:nvSpPr>
          <p:spPr>
            <a:xfrm>
              <a:off x="4861162" y="474589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4-Point Star 347"/>
            <p:cNvSpPr/>
            <p:nvPr/>
          </p:nvSpPr>
          <p:spPr>
            <a:xfrm>
              <a:off x="4685316" y="459935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4-Point Star 348"/>
            <p:cNvSpPr/>
            <p:nvPr/>
          </p:nvSpPr>
          <p:spPr>
            <a:xfrm>
              <a:off x="5365255" y="451338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4-Point Star 349"/>
            <p:cNvSpPr/>
            <p:nvPr/>
          </p:nvSpPr>
          <p:spPr>
            <a:xfrm>
              <a:off x="5892793" y="419881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4-Point Star 350"/>
            <p:cNvSpPr/>
            <p:nvPr/>
          </p:nvSpPr>
          <p:spPr>
            <a:xfrm>
              <a:off x="6928332" y="380413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2" name="Group 351"/>
          <p:cNvGrpSpPr>
            <a:grpSpLocks noChangeAspect="1"/>
          </p:cNvGrpSpPr>
          <p:nvPr/>
        </p:nvGrpSpPr>
        <p:grpSpPr>
          <a:xfrm rot="16200000">
            <a:off x="5826590" y="5130744"/>
            <a:ext cx="912980" cy="914400"/>
            <a:chOff x="2044922" y="254000"/>
            <a:chExt cx="6010648" cy="6019996"/>
          </a:xfrm>
        </p:grpSpPr>
        <p:pic>
          <p:nvPicPr>
            <p:cNvPr id="353" name="Picture 352" descr="Screen Shot 2017-04-28 at 3.16.58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44922" y="254000"/>
              <a:ext cx="6010648" cy="6019996"/>
            </a:xfrm>
            <a:prstGeom prst="rect">
              <a:avLst/>
            </a:prstGeom>
          </p:spPr>
        </p:pic>
        <p:sp>
          <p:nvSpPr>
            <p:cNvPr id="354" name="4-Point Star 353"/>
            <p:cNvSpPr/>
            <p:nvPr/>
          </p:nvSpPr>
          <p:spPr>
            <a:xfrm>
              <a:off x="3978024" y="20710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4-Point Star 354"/>
            <p:cNvSpPr/>
            <p:nvPr/>
          </p:nvSpPr>
          <p:spPr>
            <a:xfrm>
              <a:off x="2927672" y="758094"/>
              <a:ext cx="351693" cy="308706"/>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4-Point Star 355"/>
            <p:cNvSpPr/>
            <p:nvPr/>
          </p:nvSpPr>
          <p:spPr>
            <a:xfrm>
              <a:off x="768642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4-Point Star 356"/>
            <p:cNvSpPr/>
            <p:nvPr/>
          </p:nvSpPr>
          <p:spPr>
            <a:xfrm>
              <a:off x="7334732" y="1184201"/>
              <a:ext cx="351693" cy="308706"/>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4-Point Star 357"/>
            <p:cNvSpPr/>
            <p:nvPr/>
          </p:nvSpPr>
          <p:spPr>
            <a:xfrm>
              <a:off x="2344608" y="419881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4-Point Star 358"/>
            <p:cNvSpPr/>
            <p:nvPr/>
          </p:nvSpPr>
          <p:spPr>
            <a:xfrm>
              <a:off x="2168762" y="40444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4-Point Star 359"/>
            <p:cNvSpPr/>
            <p:nvPr/>
          </p:nvSpPr>
          <p:spPr>
            <a:xfrm>
              <a:off x="675248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4-Point Star 360"/>
            <p:cNvSpPr/>
            <p:nvPr/>
          </p:nvSpPr>
          <p:spPr>
            <a:xfrm>
              <a:off x="380217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4-Point Star 361"/>
            <p:cNvSpPr/>
            <p:nvPr/>
          </p:nvSpPr>
          <p:spPr>
            <a:xfrm>
              <a:off x="278227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4-Point Star 362"/>
            <p:cNvSpPr/>
            <p:nvPr/>
          </p:nvSpPr>
          <p:spPr>
            <a:xfrm>
              <a:off x="336451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4-Point Star 363"/>
            <p:cNvSpPr/>
            <p:nvPr/>
          </p:nvSpPr>
          <p:spPr>
            <a:xfrm>
              <a:off x="336451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4-Point Star 364"/>
            <p:cNvSpPr/>
            <p:nvPr/>
          </p:nvSpPr>
          <p:spPr>
            <a:xfrm>
              <a:off x="5716947" y="19167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4-Point Star 365"/>
            <p:cNvSpPr/>
            <p:nvPr/>
          </p:nvSpPr>
          <p:spPr>
            <a:xfrm>
              <a:off x="313396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4-Point Star 366"/>
            <p:cNvSpPr/>
            <p:nvPr/>
          </p:nvSpPr>
          <p:spPr>
            <a:xfrm>
              <a:off x="371621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8" name="4-Point Star 367"/>
            <p:cNvSpPr/>
            <p:nvPr/>
          </p:nvSpPr>
          <p:spPr>
            <a:xfrm>
              <a:off x="4831042" y="3526031"/>
              <a:ext cx="351693" cy="308706"/>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4-Point Star 368"/>
            <p:cNvSpPr/>
            <p:nvPr/>
          </p:nvSpPr>
          <p:spPr>
            <a:xfrm>
              <a:off x="4861162" y="474589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4-Point Star 369"/>
            <p:cNvSpPr/>
            <p:nvPr/>
          </p:nvSpPr>
          <p:spPr>
            <a:xfrm>
              <a:off x="4685315" y="5564074"/>
              <a:ext cx="351693" cy="308706"/>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4-Point Star 370"/>
            <p:cNvSpPr/>
            <p:nvPr/>
          </p:nvSpPr>
          <p:spPr>
            <a:xfrm>
              <a:off x="5365255" y="451338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4-Point Star 371"/>
            <p:cNvSpPr/>
            <p:nvPr/>
          </p:nvSpPr>
          <p:spPr>
            <a:xfrm>
              <a:off x="5950173" y="2909986"/>
              <a:ext cx="351693" cy="308706"/>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4-Point Star 372"/>
            <p:cNvSpPr/>
            <p:nvPr/>
          </p:nvSpPr>
          <p:spPr>
            <a:xfrm>
              <a:off x="6928333" y="2646476"/>
              <a:ext cx="351693" cy="308706"/>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4" name="Group 373"/>
          <p:cNvGrpSpPr>
            <a:grpSpLocks noChangeAspect="1"/>
          </p:cNvGrpSpPr>
          <p:nvPr/>
        </p:nvGrpSpPr>
        <p:grpSpPr>
          <a:xfrm rot="16200000">
            <a:off x="4716087" y="5130744"/>
            <a:ext cx="912980" cy="914400"/>
            <a:chOff x="2044922" y="254000"/>
            <a:chExt cx="6010648" cy="6019996"/>
          </a:xfrm>
        </p:grpSpPr>
        <p:pic>
          <p:nvPicPr>
            <p:cNvPr id="375" name="Picture 374" descr="Screen Shot 2017-04-28 at 3.16.58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44922" y="254000"/>
              <a:ext cx="6010648" cy="6019996"/>
            </a:xfrm>
            <a:prstGeom prst="rect">
              <a:avLst/>
            </a:prstGeom>
          </p:spPr>
        </p:pic>
        <p:sp>
          <p:nvSpPr>
            <p:cNvPr id="376" name="4-Point Star 375"/>
            <p:cNvSpPr/>
            <p:nvPr/>
          </p:nvSpPr>
          <p:spPr>
            <a:xfrm>
              <a:off x="3978024" y="20710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4-Point Star 376"/>
            <p:cNvSpPr/>
            <p:nvPr/>
          </p:nvSpPr>
          <p:spPr>
            <a:xfrm>
              <a:off x="2477470" y="758092"/>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4-Point Star 377"/>
            <p:cNvSpPr/>
            <p:nvPr/>
          </p:nvSpPr>
          <p:spPr>
            <a:xfrm>
              <a:off x="768642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4-Point Star 378"/>
            <p:cNvSpPr/>
            <p:nvPr/>
          </p:nvSpPr>
          <p:spPr>
            <a:xfrm>
              <a:off x="7334731" y="476738"/>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4-Point Star 379"/>
            <p:cNvSpPr/>
            <p:nvPr/>
          </p:nvSpPr>
          <p:spPr>
            <a:xfrm>
              <a:off x="3032365" y="534647"/>
              <a:ext cx="351693" cy="308709"/>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1" name="4-Point Star 380"/>
            <p:cNvSpPr/>
            <p:nvPr/>
          </p:nvSpPr>
          <p:spPr>
            <a:xfrm>
              <a:off x="2243136" y="4565944"/>
              <a:ext cx="351693" cy="308709"/>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2" name="4-Point Star 381"/>
            <p:cNvSpPr/>
            <p:nvPr/>
          </p:nvSpPr>
          <p:spPr>
            <a:xfrm>
              <a:off x="675248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4-Point Star 382"/>
            <p:cNvSpPr/>
            <p:nvPr/>
          </p:nvSpPr>
          <p:spPr>
            <a:xfrm>
              <a:off x="2301624" y="5316409"/>
              <a:ext cx="351693" cy="308709"/>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4-Point Star 383"/>
            <p:cNvSpPr/>
            <p:nvPr/>
          </p:nvSpPr>
          <p:spPr>
            <a:xfrm>
              <a:off x="278227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4-Point Star 384"/>
            <p:cNvSpPr/>
            <p:nvPr/>
          </p:nvSpPr>
          <p:spPr>
            <a:xfrm>
              <a:off x="2486372" y="2346334"/>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4-Point Star 385"/>
            <p:cNvSpPr/>
            <p:nvPr/>
          </p:nvSpPr>
          <p:spPr>
            <a:xfrm>
              <a:off x="336451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7" name="4-Point Star 386"/>
            <p:cNvSpPr/>
            <p:nvPr/>
          </p:nvSpPr>
          <p:spPr>
            <a:xfrm>
              <a:off x="5716947" y="19167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4-Point Star 387"/>
            <p:cNvSpPr/>
            <p:nvPr/>
          </p:nvSpPr>
          <p:spPr>
            <a:xfrm>
              <a:off x="313396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4-Point Star 388"/>
            <p:cNvSpPr/>
            <p:nvPr/>
          </p:nvSpPr>
          <p:spPr>
            <a:xfrm>
              <a:off x="371621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0" name="4-Point Star 389"/>
            <p:cNvSpPr/>
            <p:nvPr/>
          </p:nvSpPr>
          <p:spPr>
            <a:xfrm>
              <a:off x="4509470" y="48123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4-Point Star 390"/>
            <p:cNvSpPr/>
            <p:nvPr/>
          </p:nvSpPr>
          <p:spPr>
            <a:xfrm>
              <a:off x="7158881" y="1945679"/>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4-Point Star 391"/>
            <p:cNvSpPr/>
            <p:nvPr/>
          </p:nvSpPr>
          <p:spPr>
            <a:xfrm>
              <a:off x="4861170" y="3243118"/>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4-Point Star 392"/>
            <p:cNvSpPr/>
            <p:nvPr/>
          </p:nvSpPr>
          <p:spPr>
            <a:xfrm>
              <a:off x="5482617" y="5181960"/>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4" name="4-Point Star 393"/>
            <p:cNvSpPr/>
            <p:nvPr/>
          </p:nvSpPr>
          <p:spPr>
            <a:xfrm>
              <a:off x="5892793" y="419881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4-Point Star 394"/>
            <p:cNvSpPr/>
            <p:nvPr/>
          </p:nvSpPr>
          <p:spPr>
            <a:xfrm>
              <a:off x="6928332" y="380413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6" name="Group 395"/>
          <p:cNvGrpSpPr>
            <a:grpSpLocks noChangeAspect="1"/>
          </p:cNvGrpSpPr>
          <p:nvPr/>
        </p:nvGrpSpPr>
        <p:grpSpPr>
          <a:xfrm rot="16200000">
            <a:off x="6937093" y="3998009"/>
            <a:ext cx="912980" cy="914400"/>
            <a:chOff x="2044922" y="254000"/>
            <a:chExt cx="6010648" cy="6019996"/>
          </a:xfrm>
        </p:grpSpPr>
        <p:pic>
          <p:nvPicPr>
            <p:cNvPr id="397" name="Picture 396" descr="Screen Shot 2017-04-28 at 3.16.58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44922" y="254000"/>
              <a:ext cx="6010648" cy="6019996"/>
            </a:xfrm>
            <a:prstGeom prst="rect">
              <a:avLst/>
            </a:prstGeom>
          </p:spPr>
        </p:pic>
        <p:sp>
          <p:nvSpPr>
            <p:cNvPr id="398" name="4-Point Star 397"/>
            <p:cNvSpPr/>
            <p:nvPr/>
          </p:nvSpPr>
          <p:spPr>
            <a:xfrm>
              <a:off x="3978024" y="20710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4-Point Star 398"/>
            <p:cNvSpPr/>
            <p:nvPr/>
          </p:nvSpPr>
          <p:spPr>
            <a:xfrm>
              <a:off x="2477470" y="758092"/>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0" name="4-Point Star 399"/>
            <p:cNvSpPr/>
            <p:nvPr/>
          </p:nvSpPr>
          <p:spPr>
            <a:xfrm>
              <a:off x="768642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4-Point Star 400"/>
            <p:cNvSpPr/>
            <p:nvPr/>
          </p:nvSpPr>
          <p:spPr>
            <a:xfrm>
              <a:off x="7334731" y="476738"/>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2" name="4-Point Star 401"/>
            <p:cNvSpPr/>
            <p:nvPr/>
          </p:nvSpPr>
          <p:spPr>
            <a:xfrm>
              <a:off x="2301618" y="4809878"/>
              <a:ext cx="351693" cy="308709"/>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3" name="4-Point Star 402"/>
            <p:cNvSpPr/>
            <p:nvPr/>
          </p:nvSpPr>
          <p:spPr>
            <a:xfrm>
              <a:off x="2220772" y="4341787"/>
              <a:ext cx="351693" cy="308709"/>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4" name="4-Point Star 403"/>
            <p:cNvSpPr/>
            <p:nvPr/>
          </p:nvSpPr>
          <p:spPr>
            <a:xfrm>
              <a:off x="675248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4-Point Star 404"/>
            <p:cNvSpPr/>
            <p:nvPr/>
          </p:nvSpPr>
          <p:spPr>
            <a:xfrm>
              <a:off x="380217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6" name="4-Point Star 405"/>
            <p:cNvSpPr/>
            <p:nvPr/>
          </p:nvSpPr>
          <p:spPr>
            <a:xfrm>
              <a:off x="278227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7" name="4-Point Star 406"/>
            <p:cNvSpPr/>
            <p:nvPr/>
          </p:nvSpPr>
          <p:spPr>
            <a:xfrm>
              <a:off x="336451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8" name="4-Point Star 407"/>
            <p:cNvSpPr/>
            <p:nvPr/>
          </p:nvSpPr>
          <p:spPr>
            <a:xfrm>
              <a:off x="336451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9" name="4-Point Star 408"/>
            <p:cNvSpPr/>
            <p:nvPr/>
          </p:nvSpPr>
          <p:spPr>
            <a:xfrm>
              <a:off x="5716947" y="19167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0" name="4-Point Star 409"/>
            <p:cNvSpPr/>
            <p:nvPr/>
          </p:nvSpPr>
          <p:spPr>
            <a:xfrm>
              <a:off x="313396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1" name="4-Point Star 410"/>
            <p:cNvSpPr/>
            <p:nvPr/>
          </p:nvSpPr>
          <p:spPr>
            <a:xfrm>
              <a:off x="371621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2" name="4-Point Star 411"/>
            <p:cNvSpPr/>
            <p:nvPr/>
          </p:nvSpPr>
          <p:spPr>
            <a:xfrm>
              <a:off x="4509470" y="48123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3" name="4-Point Star 412"/>
            <p:cNvSpPr/>
            <p:nvPr/>
          </p:nvSpPr>
          <p:spPr>
            <a:xfrm>
              <a:off x="4977435" y="1586118"/>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4" name="4-Point Star 413"/>
            <p:cNvSpPr/>
            <p:nvPr/>
          </p:nvSpPr>
          <p:spPr>
            <a:xfrm>
              <a:off x="4829147" y="4657969"/>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5" name="4-Point Star 414"/>
            <p:cNvSpPr/>
            <p:nvPr/>
          </p:nvSpPr>
          <p:spPr>
            <a:xfrm>
              <a:off x="5365255" y="451338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6" name="4-Point Star 415"/>
            <p:cNvSpPr/>
            <p:nvPr/>
          </p:nvSpPr>
          <p:spPr>
            <a:xfrm>
              <a:off x="5892793" y="419881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7" name="4-Point Star 416"/>
            <p:cNvSpPr/>
            <p:nvPr/>
          </p:nvSpPr>
          <p:spPr>
            <a:xfrm>
              <a:off x="6928332" y="380413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9" name="Group 418"/>
          <p:cNvGrpSpPr>
            <a:grpSpLocks noChangeAspect="1"/>
          </p:cNvGrpSpPr>
          <p:nvPr/>
        </p:nvGrpSpPr>
        <p:grpSpPr>
          <a:xfrm rot="16200000">
            <a:off x="4728309" y="2950329"/>
            <a:ext cx="912980" cy="914400"/>
            <a:chOff x="2044922" y="254000"/>
            <a:chExt cx="6010648" cy="6019996"/>
          </a:xfrm>
        </p:grpSpPr>
        <p:pic>
          <p:nvPicPr>
            <p:cNvPr id="420" name="Picture 419" descr="Screen Shot 2017-04-28 at 3.16.58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44922" y="254000"/>
              <a:ext cx="6010648" cy="6019996"/>
            </a:xfrm>
            <a:prstGeom prst="rect">
              <a:avLst/>
            </a:prstGeom>
          </p:spPr>
        </p:pic>
        <p:sp>
          <p:nvSpPr>
            <p:cNvPr id="421" name="4-Point Star 420"/>
            <p:cNvSpPr/>
            <p:nvPr/>
          </p:nvSpPr>
          <p:spPr>
            <a:xfrm>
              <a:off x="3807874" y="1090562"/>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2" name="4-Point Star 421"/>
            <p:cNvSpPr/>
            <p:nvPr/>
          </p:nvSpPr>
          <p:spPr>
            <a:xfrm>
              <a:off x="2477470" y="758092"/>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4-Point Star 422"/>
            <p:cNvSpPr/>
            <p:nvPr/>
          </p:nvSpPr>
          <p:spPr>
            <a:xfrm>
              <a:off x="768642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4-Point Star 423"/>
            <p:cNvSpPr/>
            <p:nvPr/>
          </p:nvSpPr>
          <p:spPr>
            <a:xfrm>
              <a:off x="7331469" y="1357235"/>
              <a:ext cx="351693" cy="308709"/>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5" name="4-Point Star 424"/>
            <p:cNvSpPr/>
            <p:nvPr/>
          </p:nvSpPr>
          <p:spPr>
            <a:xfrm>
              <a:off x="2344608" y="5018339"/>
              <a:ext cx="351693" cy="308709"/>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6" name="4-Point Star 425"/>
            <p:cNvSpPr/>
            <p:nvPr/>
          </p:nvSpPr>
          <p:spPr>
            <a:xfrm>
              <a:off x="2301624" y="4295275"/>
              <a:ext cx="351693" cy="308709"/>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4-Point Star 426"/>
            <p:cNvSpPr/>
            <p:nvPr/>
          </p:nvSpPr>
          <p:spPr>
            <a:xfrm>
              <a:off x="675248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4-Point Star 427"/>
            <p:cNvSpPr/>
            <p:nvPr/>
          </p:nvSpPr>
          <p:spPr>
            <a:xfrm>
              <a:off x="380217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9" name="4-Point Star 428"/>
            <p:cNvSpPr/>
            <p:nvPr/>
          </p:nvSpPr>
          <p:spPr>
            <a:xfrm>
              <a:off x="278227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0" name="4-Point Star 429"/>
            <p:cNvSpPr/>
            <p:nvPr/>
          </p:nvSpPr>
          <p:spPr>
            <a:xfrm>
              <a:off x="336451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1" name="4-Point Star 430"/>
            <p:cNvSpPr/>
            <p:nvPr/>
          </p:nvSpPr>
          <p:spPr>
            <a:xfrm>
              <a:off x="336451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4-Point Star 431"/>
            <p:cNvSpPr/>
            <p:nvPr/>
          </p:nvSpPr>
          <p:spPr>
            <a:xfrm>
              <a:off x="5716947" y="19167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4-Point Star 432"/>
            <p:cNvSpPr/>
            <p:nvPr/>
          </p:nvSpPr>
          <p:spPr>
            <a:xfrm>
              <a:off x="313396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4" name="4-Point Star 433"/>
            <p:cNvSpPr/>
            <p:nvPr/>
          </p:nvSpPr>
          <p:spPr>
            <a:xfrm>
              <a:off x="371621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5" name="4-Point Star 434"/>
            <p:cNvSpPr/>
            <p:nvPr/>
          </p:nvSpPr>
          <p:spPr>
            <a:xfrm>
              <a:off x="5625895" y="1202883"/>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4-Point Star 435"/>
            <p:cNvSpPr/>
            <p:nvPr/>
          </p:nvSpPr>
          <p:spPr>
            <a:xfrm>
              <a:off x="4939764" y="3135043"/>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7" name="4-Point Star 436"/>
            <p:cNvSpPr/>
            <p:nvPr/>
          </p:nvSpPr>
          <p:spPr>
            <a:xfrm>
              <a:off x="6316608" y="2967939"/>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8" name="4-Point Star 437"/>
            <p:cNvSpPr/>
            <p:nvPr/>
          </p:nvSpPr>
          <p:spPr>
            <a:xfrm>
              <a:off x="5365255" y="451338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4-Point Star 438"/>
            <p:cNvSpPr/>
            <p:nvPr/>
          </p:nvSpPr>
          <p:spPr>
            <a:xfrm>
              <a:off x="5892793" y="419881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4-Point Star 439"/>
            <p:cNvSpPr/>
            <p:nvPr/>
          </p:nvSpPr>
          <p:spPr>
            <a:xfrm>
              <a:off x="6928332" y="3804138"/>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1" name="Group 440"/>
          <p:cNvGrpSpPr>
            <a:grpSpLocks noChangeAspect="1"/>
          </p:cNvGrpSpPr>
          <p:nvPr/>
        </p:nvGrpSpPr>
        <p:grpSpPr>
          <a:xfrm rot="10800000">
            <a:off x="5821030" y="2951038"/>
            <a:ext cx="912980" cy="914400"/>
            <a:chOff x="2044922" y="254000"/>
            <a:chExt cx="6010648" cy="6019996"/>
          </a:xfrm>
        </p:grpSpPr>
        <p:pic>
          <p:nvPicPr>
            <p:cNvPr id="442" name="Picture 441" descr="Screen Shot 2017-04-28 at 3.16.58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44922" y="254000"/>
              <a:ext cx="6010648" cy="6019996"/>
            </a:xfrm>
            <a:prstGeom prst="rect">
              <a:avLst/>
            </a:prstGeom>
          </p:spPr>
        </p:pic>
        <p:sp>
          <p:nvSpPr>
            <p:cNvPr id="443" name="4-Point Star 442"/>
            <p:cNvSpPr/>
            <p:nvPr/>
          </p:nvSpPr>
          <p:spPr>
            <a:xfrm>
              <a:off x="4289550" y="1279769"/>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4-Point Star 443"/>
            <p:cNvSpPr/>
            <p:nvPr/>
          </p:nvSpPr>
          <p:spPr>
            <a:xfrm>
              <a:off x="2477470" y="758092"/>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5" name="4-Point Star 444"/>
            <p:cNvSpPr/>
            <p:nvPr/>
          </p:nvSpPr>
          <p:spPr>
            <a:xfrm>
              <a:off x="768642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4-Point Star 445"/>
            <p:cNvSpPr/>
            <p:nvPr/>
          </p:nvSpPr>
          <p:spPr>
            <a:xfrm>
              <a:off x="7334731" y="476738"/>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4-Point Star 446"/>
            <p:cNvSpPr/>
            <p:nvPr/>
          </p:nvSpPr>
          <p:spPr>
            <a:xfrm>
              <a:off x="2344608" y="419881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4-Point Star 447"/>
            <p:cNvSpPr/>
            <p:nvPr/>
          </p:nvSpPr>
          <p:spPr>
            <a:xfrm>
              <a:off x="2168762" y="40444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4-Point Star 448"/>
            <p:cNvSpPr/>
            <p:nvPr/>
          </p:nvSpPr>
          <p:spPr>
            <a:xfrm>
              <a:off x="675248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4-Point Star 449"/>
            <p:cNvSpPr/>
            <p:nvPr/>
          </p:nvSpPr>
          <p:spPr>
            <a:xfrm>
              <a:off x="380217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1" name="4-Point Star 450"/>
            <p:cNvSpPr/>
            <p:nvPr/>
          </p:nvSpPr>
          <p:spPr>
            <a:xfrm>
              <a:off x="278227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4-Point Star 451"/>
            <p:cNvSpPr/>
            <p:nvPr/>
          </p:nvSpPr>
          <p:spPr>
            <a:xfrm>
              <a:off x="336451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3" name="4-Point Star 452"/>
            <p:cNvSpPr/>
            <p:nvPr/>
          </p:nvSpPr>
          <p:spPr>
            <a:xfrm>
              <a:off x="336451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4" name="4-Point Star 453"/>
            <p:cNvSpPr/>
            <p:nvPr/>
          </p:nvSpPr>
          <p:spPr>
            <a:xfrm>
              <a:off x="5716947" y="19167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5" name="4-Point Star 454"/>
            <p:cNvSpPr/>
            <p:nvPr/>
          </p:nvSpPr>
          <p:spPr>
            <a:xfrm>
              <a:off x="313396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4-Point Star 455"/>
            <p:cNvSpPr/>
            <p:nvPr/>
          </p:nvSpPr>
          <p:spPr>
            <a:xfrm>
              <a:off x="371621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7" name="4-Point Star 456"/>
            <p:cNvSpPr/>
            <p:nvPr/>
          </p:nvSpPr>
          <p:spPr>
            <a:xfrm>
              <a:off x="4509470" y="48123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8" name="4-Point Star 457"/>
            <p:cNvSpPr/>
            <p:nvPr/>
          </p:nvSpPr>
          <p:spPr>
            <a:xfrm>
              <a:off x="4861162" y="474589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4-Point Star 458"/>
            <p:cNvSpPr/>
            <p:nvPr/>
          </p:nvSpPr>
          <p:spPr>
            <a:xfrm>
              <a:off x="5037500" y="5434739"/>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4-Point Star 459"/>
            <p:cNvSpPr/>
            <p:nvPr/>
          </p:nvSpPr>
          <p:spPr>
            <a:xfrm>
              <a:off x="5309453" y="3555254"/>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1" name="4-Point Star 460"/>
            <p:cNvSpPr/>
            <p:nvPr/>
          </p:nvSpPr>
          <p:spPr>
            <a:xfrm>
              <a:off x="5892793" y="419881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2" name="4-Point Star 461"/>
            <p:cNvSpPr/>
            <p:nvPr/>
          </p:nvSpPr>
          <p:spPr>
            <a:xfrm>
              <a:off x="7161544" y="3051172"/>
              <a:ext cx="351693" cy="308709"/>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5" name="Group 484"/>
          <p:cNvGrpSpPr>
            <a:grpSpLocks noChangeAspect="1"/>
          </p:cNvGrpSpPr>
          <p:nvPr/>
        </p:nvGrpSpPr>
        <p:grpSpPr>
          <a:xfrm>
            <a:off x="3635588" y="2951038"/>
            <a:ext cx="912980" cy="914400"/>
            <a:chOff x="2044922" y="254000"/>
            <a:chExt cx="6010648" cy="6019996"/>
          </a:xfrm>
        </p:grpSpPr>
        <p:pic>
          <p:nvPicPr>
            <p:cNvPr id="486" name="Picture 485" descr="Screen Shot 2017-04-28 at 3.16.58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44922" y="254000"/>
              <a:ext cx="6010648" cy="6019996"/>
            </a:xfrm>
            <a:prstGeom prst="rect">
              <a:avLst/>
            </a:prstGeom>
          </p:spPr>
        </p:pic>
        <p:sp>
          <p:nvSpPr>
            <p:cNvPr id="487" name="4-Point Star 486"/>
            <p:cNvSpPr/>
            <p:nvPr/>
          </p:nvSpPr>
          <p:spPr>
            <a:xfrm>
              <a:off x="3978024" y="20710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8" name="4-Point Star 487"/>
            <p:cNvSpPr/>
            <p:nvPr/>
          </p:nvSpPr>
          <p:spPr>
            <a:xfrm>
              <a:off x="2927672" y="758094"/>
              <a:ext cx="351693" cy="308706"/>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9" name="4-Point Star 488"/>
            <p:cNvSpPr/>
            <p:nvPr/>
          </p:nvSpPr>
          <p:spPr>
            <a:xfrm>
              <a:off x="768642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0" name="4-Point Star 489"/>
            <p:cNvSpPr/>
            <p:nvPr/>
          </p:nvSpPr>
          <p:spPr>
            <a:xfrm>
              <a:off x="7334732" y="1184201"/>
              <a:ext cx="351693" cy="308706"/>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1" name="4-Point Star 490"/>
            <p:cNvSpPr/>
            <p:nvPr/>
          </p:nvSpPr>
          <p:spPr>
            <a:xfrm>
              <a:off x="2344608" y="419881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2" name="4-Point Star 491"/>
            <p:cNvSpPr/>
            <p:nvPr/>
          </p:nvSpPr>
          <p:spPr>
            <a:xfrm>
              <a:off x="2168762" y="40444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3" name="4-Point Star 492"/>
            <p:cNvSpPr/>
            <p:nvPr/>
          </p:nvSpPr>
          <p:spPr>
            <a:xfrm>
              <a:off x="675248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4" name="4-Point Star 493"/>
            <p:cNvSpPr/>
            <p:nvPr/>
          </p:nvSpPr>
          <p:spPr>
            <a:xfrm>
              <a:off x="380217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5" name="4-Point Star 494"/>
            <p:cNvSpPr/>
            <p:nvPr/>
          </p:nvSpPr>
          <p:spPr>
            <a:xfrm>
              <a:off x="278227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6" name="4-Point Star 495"/>
            <p:cNvSpPr/>
            <p:nvPr/>
          </p:nvSpPr>
          <p:spPr>
            <a:xfrm>
              <a:off x="336451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7" name="4-Point Star 496"/>
            <p:cNvSpPr/>
            <p:nvPr/>
          </p:nvSpPr>
          <p:spPr>
            <a:xfrm>
              <a:off x="336451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8" name="4-Point Star 497"/>
            <p:cNvSpPr/>
            <p:nvPr/>
          </p:nvSpPr>
          <p:spPr>
            <a:xfrm>
              <a:off x="5716947" y="19167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9" name="4-Point Star 498"/>
            <p:cNvSpPr/>
            <p:nvPr/>
          </p:nvSpPr>
          <p:spPr>
            <a:xfrm>
              <a:off x="313396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0" name="4-Point Star 499"/>
            <p:cNvSpPr/>
            <p:nvPr/>
          </p:nvSpPr>
          <p:spPr>
            <a:xfrm>
              <a:off x="371621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1" name="4-Point Star 500"/>
            <p:cNvSpPr/>
            <p:nvPr/>
          </p:nvSpPr>
          <p:spPr>
            <a:xfrm>
              <a:off x="4831042" y="3526031"/>
              <a:ext cx="351693" cy="308706"/>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2" name="4-Point Star 501"/>
            <p:cNvSpPr/>
            <p:nvPr/>
          </p:nvSpPr>
          <p:spPr>
            <a:xfrm>
              <a:off x="4861162" y="474589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3" name="4-Point Star 502"/>
            <p:cNvSpPr/>
            <p:nvPr/>
          </p:nvSpPr>
          <p:spPr>
            <a:xfrm>
              <a:off x="4685315" y="5564074"/>
              <a:ext cx="351693" cy="308706"/>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4" name="4-Point Star 503"/>
            <p:cNvSpPr/>
            <p:nvPr/>
          </p:nvSpPr>
          <p:spPr>
            <a:xfrm>
              <a:off x="5365255" y="451338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5" name="4-Point Star 504"/>
            <p:cNvSpPr/>
            <p:nvPr/>
          </p:nvSpPr>
          <p:spPr>
            <a:xfrm>
              <a:off x="5950173" y="2909986"/>
              <a:ext cx="351693" cy="308706"/>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6" name="4-Point Star 505"/>
            <p:cNvSpPr/>
            <p:nvPr/>
          </p:nvSpPr>
          <p:spPr>
            <a:xfrm>
              <a:off x="6928333" y="2646476"/>
              <a:ext cx="351693" cy="308706"/>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8" name="Group 507"/>
          <p:cNvGrpSpPr>
            <a:grpSpLocks noChangeAspect="1"/>
          </p:cNvGrpSpPr>
          <p:nvPr/>
        </p:nvGrpSpPr>
        <p:grpSpPr>
          <a:xfrm rot="16200000">
            <a:off x="4716087" y="3998009"/>
            <a:ext cx="912980" cy="914400"/>
            <a:chOff x="2044922" y="254000"/>
            <a:chExt cx="6010648" cy="6019996"/>
          </a:xfrm>
        </p:grpSpPr>
        <p:pic>
          <p:nvPicPr>
            <p:cNvPr id="509" name="Picture 508" descr="Screen Shot 2017-04-28 at 3.16.58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44922" y="254000"/>
              <a:ext cx="6010648" cy="6019996"/>
            </a:xfrm>
            <a:prstGeom prst="rect">
              <a:avLst/>
            </a:prstGeom>
          </p:spPr>
        </p:pic>
        <p:sp>
          <p:nvSpPr>
            <p:cNvPr id="510" name="4-Point Star 509"/>
            <p:cNvSpPr/>
            <p:nvPr/>
          </p:nvSpPr>
          <p:spPr>
            <a:xfrm>
              <a:off x="3978024" y="20710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1" name="4-Point Star 510"/>
            <p:cNvSpPr/>
            <p:nvPr/>
          </p:nvSpPr>
          <p:spPr>
            <a:xfrm>
              <a:off x="2927672" y="758094"/>
              <a:ext cx="351693" cy="308706"/>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2" name="4-Point Star 511"/>
            <p:cNvSpPr/>
            <p:nvPr/>
          </p:nvSpPr>
          <p:spPr>
            <a:xfrm>
              <a:off x="7686423" y="322384"/>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3" name="4-Point Star 512"/>
            <p:cNvSpPr/>
            <p:nvPr/>
          </p:nvSpPr>
          <p:spPr>
            <a:xfrm>
              <a:off x="7334732" y="1184201"/>
              <a:ext cx="351693" cy="308706"/>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4" name="4-Point Star 513"/>
            <p:cNvSpPr/>
            <p:nvPr/>
          </p:nvSpPr>
          <p:spPr>
            <a:xfrm>
              <a:off x="2344608" y="4890091"/>
              <a:ext cx="351693" cy="308709"/>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5" name="4-Point Star 514"/>
            <p:cNvSpPr/>
            <p:nvPr/>
          </p:nvSpPr>
          <p:spPr>
            <a:xfrm>
              <a:off x="2168762" y="404446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6" name="4-Point Star 515"/>
            <p:cNvSpPr/>
            <p:nvPr/>
          </p:nvSpPr>
          <p:spPr>
            <a:xfrm>
              <a:off x="6752486" y="5625121"/>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7" name="4-Point Star 516"/>
            <p:cNvSpPr/>
            <p:nvPr/>
          </p:nvSpPr>
          <p:spPr>
            <a:xfrm>
              <a:off x="3802178" y="5922106"/>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8" name="4-Point Star 517"/>
            <p:cNvSpPr/>
            <p:nvPr/>
          </p:nvSpPr>
          <p:spPr>
            <a:xfrm>
              <a:off x="2782270" y="5767753"/>
              <a:ext cx="351692" cy="308707"/>
            </a:xfrm>
            <a:prstGeom prst="star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9" name="4-Point Star 518"/>
            <p:cNvSpPr/>
            <p:nvPr/>
          </p:nvSpPr>
          <p:spPr>
            <a:xfrm>
              <a:off x="3364518" y="2551725"/>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0" name="4-Point Star 519"/>
            <p:cNvSpPr/>
            <p:nvPr/>
          </p:nvSpPr>
          <p:spPr>
            <a:xfrm>
              <a:off x="3364518" y="3571631"/>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1" name="4-Point Star 520"/>
            <p:cNvSpPr/>
            <p:nvPr/>
          </p:nvSpPr>
          <p:spPr>
            <a:xfrm>
              <a:off x="5716947" y="1916723"/>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2" name="4-Point Star 521"/>
            <p:cNvSpPr/>
            <p:nvPr/>
          </p:nvSpPr>
          <p:spPr>
            <a:xfrm>
              <a:off x="3133962" y="4966677"/>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3" name="4-Point Star 522"/>
            <p:cNvSpPr/>
            <p:nvPr/>
          </p:nvSpPr>
          <p:spPr>
            <a:xfrm>
              <a:off x="3716210" y="5121030"/>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4" name="4-Point Star 523"/>
            <p:cNvSpPr/>
            <p:nvPr/>
          </p:nvSpPr>
          <p:spPr>
            <a:xfrm>
              <a:off x="4831042" y="3526031"/>
              <a:ext cx="351693" cy="308706"/>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5" name="4-Point Star 524"/>
            <p:cNvSpPr/>
            <p:nvPr/>
          </p:nvSpPr>
          <p:spPr>
            <a:xfrm>
              <a:off x="4861162" y="4745892"/>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6" name="4-Point Star 525"/>
            <p:cNvSpPr/>
            <p:nvPr/>
          </p:nvSpPr>
          <p:spPr>
            <a:xfrm>
              <a:off x="4685315" y="5564074"/>
              <a:ext cx="351693" cy="308706"/>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7" name="4-Point Star 526"/>
            <p:cNvSpPr/>
            <p:nvPr/>
          </p:nvSpPr>
          <p:spPr>
            <a:xfrm>
              <a:off x="5365255" y="4513384"/>
              <a:ext cx="351692" cy="308707"/>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8" name="4-Point Star 527"/>
            <p:cNvSpPr/>
            <p:nvPr/>
          </p:nvSpPr>
          <p:spPr>
            <a:xfrm>
              <a:off x="5950173" y="2909986"/>
              <a:ext cx="351693" cy="308706"/>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9" name="4-Point Star 528"/>
            <p:cNvSpPr/>
            <p:nvPr/>
          </p:nvSpPr>
          <p:spPr>
            <a:xfrm>
              <a:off x="6928333" y="2646476"/>
              <a:ext cx="351693" cy="308706"/>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44" name="TextBox 543"/>
          <p:cNvSpPr txBox="1"/>
          <p:nvPr/>
        </p:nvSpPr>
        <p:spPr>
          <a:xfrm>
            <a:off x="308020" y="829262"/>
            <a:ext cx="8389406" cy="1200328"/>
          </a:xfrm>
          <a:prstGeom prst="rect">
            <a:avLst/>
          </a:prstGeom>
          <a:noFill/>
        </p:spPr>
        <p:txBody>
          <a:bodyPr wrap="square" rtlCol="0">
            <a:spAutoFit/>
          </a:bodyPr>
          <a:lstStyle/>
          <a:p>
            <a:r>
              <a:rPr lang="en-US" sz="2400" dirty="0" smtClean="0"/>
              <a:t>Aim within the board is random so 400 darts on one board is the same as 20 games of 20 darts on 20 identical dartboards. </a:t>
            </a:r>
            <a:endParaRPr lang="en-US" sz="2400" dirty="0"/>
          </a:p>
        </p:txBody>
      </p:sp>
    </p:spTree>
    <p:extLst>
      <p:ext uri="{BB962C8B-B14F-4D97-AF65-F5344CB8AC3E}">
        <p14:creationId xmlns:p14="http://schemas.microsoft.com/office/powerpoint/2010/main" val="171940856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720"/>
            <a:ext cx="8229600" cy="1143000"/>
          </a:xfrm>
        </p:spPr>
        <p:txBody>
          <a:bodyPr/>
          <a:lstStyle/>
          <a:p>
            <a:r>
              <a:rPr lang="en-US" dirty="0" smtClean="0"/>
              <a:t>Things to Consider</a:t>
            </a:r>
            <a:endParaRPr lang="en-US" dirty="0"/>
          </a:p>
        </p:txBody>
      </p:sp>
      <p:sp>
        <p:nvSpPr>
          <p:cNvPr id="6" name="TextBox 5"/>
          <p:cNvSpPr txBox="1"/>
          <p:nvPr/>
        </p:nvSpPr>
        <p:spPr>
          <a:xfrm>
            <a:off x="297912" y="558689"/>
            <a:ext cx="4196232" cy="6555640"/>
          </a:xfrm>
          <a:prstGeom prst="rect">
            <a:avLst/>
          </a:prstGeom>
          <a:noFill/>
        </p:spPr>
        <p:txBody>
          <a:bodyPr wrap="square" rtlCol="0">
            <a:spAutoFit/>
          </a:bodyPr>
          <a:lstStyle/>
          <a:p>
            <a:r>
              <a:rPr lang="en-US" sz="2400" dirty="0" smtClean="0"/>
              <a:t>A large team has the advantage for counting. A small team has the advantage for organizing the reduction.</a:t>
            </a:r>
          </a:p>
          <a:p>
            <a:endParaRPr lang="en-US" sz="2400" dirty="0"/>
          </a:p>
          <a:p>
            <a:r>
              <a:rPr lang="en-US" sz="2400" dirty="0" smtClean="0"/>
              <a:t>Think about how you will sum the 20 different counts. Will you have one processor add them all up? Will you have two people added 10 each and then add the two counts? Will you find a better way?</a:t>
            </a:r>
          </a:p>
          <a:p>
            <a:endParaRPr lang="en-US" sz="2400" i="1" dirty="0"/>
          </a:p>
          <a:p>
            <a:r>
              <a:rPr lang="en-US" sz="2400" i="1" dirty="0" smtClean="0"/>
              <a:t>How will you error check? </a:t>
            </a:r>
          </a:p>
          <a:p>
            <a:endParaRPr lang="en-US" sz="2400" dirty="0"/>
          </a:p>
          <a:p>
            <a:endParaRPr lang="en-US" dirty="0">
              <a:solidFill>
                <a:srgbClr val="0000FF"/>
              </a:solidFill>
            </a:endParaRPr>
          </a:p>
          <a:p>
            <a:endParaRPr lang="en-US" dirty="0"/>
          </a:p>
        </p:txBody>
      </p:sp>
      <p:grpSp>
        <p:nvGrpSpPr>
          <p:cNvPr id="7" name="Group 6"/>
          <p:cNvGrpSpPr/>
          <p:nvPr/>
        </p:nvGrpSpPr>
        <p:grpSpPr>
          <a:xfrm>
            <a:off x="4410411" y="127412"/>
            <a:ext cx="4781457" cy="6847809"/>
            <a:chOff x="8305038" y="19998267"/>
            <a:chExt cx="6768656" cy="9309458"/>
          </a:xfrm>
        </p:grpSpPr>
        <p:pic>
          <p:nvPicPr>
            <p:cNvPr id="8" name="Picture 7" descr="Screen Shot 2015-10-01 at 2.58.10 PM.png"/>
            <p:cNvPicPr>
              <a:picLocks noChangeAspect="1"/>
            </p:cNvPicPr>
            <p:nvPr/>
          </p:nvPicPr>
          <p:blipFill rotWithShape="1">
            <a:blip r:embed="rId2">
              <a:alphaModFix amt="34000"/>
              <a:extLst>
                <a:ext uri="{28A0092B-C50C-407E-A947-70E740481C1C}">
                  <a14:useLocalDpi xmlns:a14="http://schemas.microsoft.com/office/drawing/2010/main" val="0"/>
                </a:ext>
              </a:extLst>
            </a:blip>
            <a:srcRect l="49866"/>
            <a:stretch/>
          </p:blipFill>
          <p:spPr>
            <a:xfrm>
              <a:off x="8380693" y="19998267"/>
              <a:ext cx="6693001" cy="9309458"/>
            </a:xfrm>
            <a:prstGeom prst="rect">
              <a:avLst/>
            </a:prstGeom>
          </p:spPr>
        </p:pic>
        <p:pic>
          <p:nvPicPr>
            <p:cNvPr id="9" name="Picture 8" descr="students.gif"/>
            <p:cNvPicPr>
              <a:picLocks noChangeAspect="1"/>
            </p:cNvPicPr>
            <p:nvPr/>
          </p:nvPicPr>
          <p:blipFill>
            <a:blip r:embed="rId3">
              <a:alphaModFix amt="86000"/>
              <a:extLst>
                <a:ext uri="{28A0092B-C50C-407E-A947-70E740481C1C}">
                  <a14:useLocalDpi xmlns:a14="http://schemas.microsoft.com/office/drawing/2010/main" val="0"/>
                </a:ext>
              </a:extLst>
            </a:blip>
            <a:stretch>
              <a:fillRect/>
            </a:stretch>
          </p:blipFill>
          <p:spPr>
            <a:xfrm flipH="1">
              <a:off x="8745303" y="19998267"/>
              <a:ext cx="2262228" cy="1211058"/>
            </a:xfrm>
            <a:prstGeom prst="rect">
              <a:avLst/>
            </a:prstGeom>
          </p:spPr>
        </p:pic>
        <p:pic>
          <p:nvPicPr>
            <p:cNvPr id="10" name="Picture 9" descr="students.gif"/>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flipH="1">
              <a:off x="8423571" y="20584580"/>
              <a:ext cx="2262228" cy="1211058"/>
            </a:xfrm>
            <a:prstGeom prst="rect">
              <a:avLst/>
            </a:prstGeom>
          </p:spPr>
        </p:pic>
        <p:pic>
          <p:nvPicPr>
            <p:cNvPr id="11" name="Picture 10" descr="students.gif"/>
            <p:cNvPicPr>
              <a:picLocks noChangeAspect="1"/>
            </p:cNvPicPr>
            <p:nvPr/>
          </p:nvPicPr>
          <p:blipFill>
            <a:blip r:embed="rId3">
              <a:alphaModFix amt="86000"/>
              <a:extLst>
                <a:ext uri="{28A0092B-C50C-407E-A947-70E740481C1C}">
                  <a14:useLocalDpi xmlns:a14="http://schemas.microsoft.com/office/drawing/2010/main" val="0"/>
                </a:ext>
              </a:extLst>
            </a:blip>
            <a:stretch>
              <a:fillRect/>
            </a:stretch>
          </p:blipFill>
          <p:spPr>
            <a:xfrm flipH="1">
              <a:off x="10752664" y="19998267"/>
              <a:ext cx="2262228" cy="1211058"/>
            </a:xfrm>
            <a:prstGeom prst="rect">
              <a:avLst/>
            </a:prstGeom>
          </p:spPr>
        </p:pic>
        <p:pic>
          <p:nvPicPr>
            <p:cNvPr id="12" name="Picture 11" descr="students.gif"/>
            <p:cNvPicPr>
              <a:picLocks noChangeAspect="1"/>
            </p:cNvPicPr>
            <p:nvPr/>
          </p:nvPicPr>
          <p:blipFill>
            <a:blip r:embed="rId3">
              <a:alphaModFix amt="86000"/>
              <a:extLst>
                <a:ext uri="{28A0092B-C50C-407E-A947-70E740481C1C}">
                  <a14:useLocalDpi xmlns:a14="http://schemas.microsoft.com/office/drawing/2010/main" val="0"/>
                </a:ext>
              </a:extLst>
            </a:blip>
            <a:stretch>
              <a:fillRect/>
            </a:stretch>
          </p:blipFill>
          <p:spPr>
            <a:xfrm flipH="1">
              <a:off x="10585300" y="20752941"/>
              <a:ext cx="2262228" cy="1211058"/>
            </a:xfrm>
            <a:prstGeom prst="rect">
              <a:avLst/>
            </a:prstGeom>
          </p:spPr>
        </p:pic>
        <p:pic>
          <p:nvPicPr>
            <p:cNvPr id="13" name="Picture 12" descr="students.gif"/>
            <p:cNvPicPr>
              <a:picLocks noChangeAspect="1"/>
            </p:cNvPicPr>
            <p:nvPr/>
          </p:nvPicPr>
          <p:blipFill>
            <a:blip r:embed="rId3">
              <a:alphaModFix amt="86000"/>
              <a:extLst>
                <a:ext uri="{28A0092B-C50C-407E-A947-70E740481C1C}">
                  <a14:useLocalDpi xmlns:a14="http://schemas.microsoft.com/office/drawing/2010/main" val="0"/>
                </a:ext>
              </a:extLst>
            </a:blip>
            <a:stretch>
              <a:fillRect/>
            </a:stretch>
          </p:blipFill>
          <p:spPr>
            <a:xfrm flipH="1">
              <a:off x="8423571" y="21067852"/>
              <a:ext cx="2262228" cy="1211058"/>
            </a:xfrm>
            <a:prstGeom prst="rect">
              <a:avLst/>
            </a:prstGeom>
          </p:spPr>
        </p:pic>
        <p:pic>
          <p:nvPicPr>
            <p:cNvPr id="14" name="Picture 13" descr="students.gif"/>
            <p:cNvPicPr>
              <a:picLocks noChangeAspect="1"/>
            </p:cNvPicPr>
            <p:nvPr/>
          </p:nvPicPr>
          <p:blipFill>
            <a:blip r:embed="rId3">
              <a:alphaModFix amt="86000"/>
              <a:extLst>
                <a:ext uri="{28A0092B-C50C-407E-A947-70E740481C1C}">
                  <a14:useLocalDpi xmlns:a14="http://schemas.microsoft.com/office/drawing/2010/main" val="0"/>
                </a:ext>
              </a:extLst>
            </a:blip>
            <a:stretch>
              <a:fillRect/>
            </a:stretch>
          </p:blipFill>
          <p:spPr>
            <a:xfrm flipH="1">
              <a:off x="11172142" y="21064671"/>
              <a:ext cx="2262228" cy="1211058"/>
            </a:xfrm>
            <a:prstGeom prst="rect">
              <a:avLst/>
            </a:prstGeom>
          </p:spPr>
        </p:pic>
        <p:pic>
          <p:nvPicPr>
            <p:cNvPr id="15" name="Picture 14" descr="students.gif"/>
            <p:cNvPicPr>
              <a:picLocks noChangeAspect="1"/>
            </p:cNvPicPr>
            <p:nvPr/>
          </p:nvPicPr>
          <p:blipFill>
            <a:blip r:embed="rId3">
              <a:alphaModFix amt="86000"/>
              <a:extLst>
                <a:ext uri="{28A0092B-C50C-407E-A947-70E740481C1C}">
                  <a14:useLocalDpi xmlns:a14="http://schemas.microsoft.com/office/drawing/2010/main" val="0"/>
                </a:ext>
              </a:extLst>
            </a:blip>
            <a:stretch>
              <a:fillRect/>
            </a:stretch>
          </p:blipFill>
          <p:spPr>
            <a:xfrm flipH="1">
              <a:off x="8305038" y="26181719"/>
              <a:ext cx="2262228" cy="1211058"/>
            </a:xfrm>
            <a:prstGeom prst="rect">
              <a:avLst/>
            </a:prstGeom>
          </p:spPr>
        </p:pic>
        <p:pic>
          <p:nvPicPr>
            <p:cNvPr id="16" name="Picture 15" descr="students.gif"/>
            <p:cNvPicPr>
              <a:picLocks noChangeAspect="1"/>
            </p:cNvPicPr>
            <p:nvPr/>
          </p:nvPicPr>
          <p:blipFill>
            <a:blip r:embed="rId3">
              <a:alphaModFix amt="86000"/>
              <a:extLst>
                <a:ext uri="{28A0092B-C50C-407E-A947-70E740481C1C}">
                  <a14:useLocalDpi xmlns:a14="http://schemas.microsoft.com/office/drawing/2010/main" val="0"/>
                </a:ext>
              </a:extLst>
            </a:blip>
            <a:stretch>
              <a:fillRect/>
            </a:stretch>
          </p:blipFill>
          <p:spPr>
            <a:xfrm flipH="1">
              <a:off x="11258737" y="26181719"/>
              <a:ext cx="2262228" cy="1211058"/>
            </a:xfrm>
            <a:prstGeom prst="rect">
              <a:avLst/>
            </a:prstGeom>
          </p:spPr>
        </p:pic>
        <p:pic>
          <p:nvPicPr>
            <p:cNvPr id="17" name="Picture 16" descr="messengers.png"/>
            <p:cNvPicPr>
              <a:picLocks noChangeAspect="1"/>
            </p:cNvPicPr>
            <p:nvPr/>
          </p:nvPicPr>
          <p:blipFill>
            <a:blip r:embed="rId4">
              <a:alphaModFix amt="86000"/>
              <a:extLst>
                <a:ext uri="{28A0092B-C50C-407E-A947-70E740481C1C}">
                  <a14:useLocalDpi xmlns:a14="http://schemas.microsoft.com/office/drawing/2010/main" val="0"/>
                </a:ext>
              </a:extLst>
            </a:blip>
            <a:stretch>
              <a:fillRect/>
            </a:stretch>
          </p:blipFill>
          <p:spPr>
            <a:xfrm>
              <a:off x="11471254" y="24248534"/>
              <a:ext cx="1806447" cy="1214367"/>
            </a:xfrm>
            <a:prstGeom prst="rect">
              <a:avLst/>
            </a:prstGeom>
          </p:spPr>
        </p:pic>
      </p:grpSp>
    </p:spTree>
    <p:extLst>
      <p:ext uri="{BB962C8B-B14F-4D97-AF65-F5344CB8AC3E}">
        <p14:creationId xmlns:p14="http://schemas.microsoft.com/office/powerpoint/2010/main" val="61701312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520"/>
            <a:ext cx="8229600" cy="496290"/>
          </a:xfrm>
        </p:spPr>
        <p:txBody>
          <a:bodyPr/>
          <a:lstStyle/>
          <a:p>
            <a:r>
              <a:rPr lang="en-US" dirty="0" smtClean="0"/>
              <a:t>Summary</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2272"/>
          <a:stretch/>
        </p:blipFill>
        <p:spPr>
          <a:xfrm>
            <a:off x="239104" y="1308425"/>
            <a:ext cx="2743200" cy="3087577"/>
          </a:xfrm>
          <a:prstGeom prst="rect">
            <a:avLst/>
          </a:prstGeom>
        </p:spPr>
      </p:pic>
      <p:sp>
        <p:nvSpPr>
          <p:cNvPr id="6" name="TextBox 5"/>
          <p:cNvSpPr txBox="1"/>
          <p:nvPr/>
        </p:nvSpPr>
        <p:spPr>
          <a:xfrm>
            <a:off x="3168112" y="1308425"/>
            <a:ext cx="5337271" cy="5447645"/>
          </a:xfrm>
          <a:prstGeom prst="rect">
            <a:avLst/>
          </a:prstGeom>
          <a:noFill/>
        </p:spPr>
        <p:txBody>
          <a:bodyPr wrap="square" rtlCol="0">
            <a:spAutoFit/>
          </a:bodyPr>
          <a:lstStyle/>
          <a:p>
            <a:pPr marL="457200" indent="-457200">
              <a:buAutoNum type="arabicPeriod"/>
            </a:pPr>
            <a:r>
              <a:rPr lang="en-US" sz="2400" dirty="0" smtClean="0"/>
              <a:t>Pass out the dartboards.</a:t>
            </a:r>
          </a:p>
          <a:p>
            <a:pPr marL="457200" indent="-457200">
              <a:buAutoNum type="arabicPeriod"/>
            </a:pPr>
            <a:r>
              <a:rPr lang="en-US" sz="2400" dirty="0" smtClean="0"/>
              <a:t>Each person count the number of darts </a:t>
            </a:r>
            <a:r>
              <a:rPr lang="en-US" sz="2400" b="1" dirty="0" smtClean="0">
                <a:solidFill>
                  <a:srgbClr val="0000FF"/>
                </a:solidFill>
              </a:rPr>
              <a:t>in the circle.</a:t>
            </a:r>
            <a:r>
              <a:rPr lang="en-US" sz="2400" dirty="0" smtClean="0"/>
              <a:t> </a:t>
            </a:r>
          </a:p>
          <a:p>
            <a:pPr marL="457200" indent="-457200">
              <a:buAutoNum type="arabicPeriod"/>
            </a:pPr>
            <a:r>
              <a:rPr lang="en-US" sz="2400" dirty="0" smtClean="0"/>
              <a:t>Enter the number in the array.</a:t>
            </a:r>
          </a:p>
          <a:p>
            <a:pPr marL="457200" indent="-457200">
              <a:buAutoNum type="arabicPeriod"/>
            </a:pPr>
            <a:r>
              <a:rPr lang="en-US" sz="2400" dirty="0" smtClean="0"/>
              <a:t>Sum all the  values in the array.</a:t>
            </a:r>
          </a:p>
          <a:p>
            <a:pPr marL="457200" indent="-457200">
              <a:buAutoNum type="arabicPeriod"/>
            </a:pPr>
            <a:r>
              <a:rPr lang="en-US" sz="2400" dirty="0" smtClean="0"/>
              <a:t>Estimate Pi with: </a:t>
            </a:r>
          </a:p>
          <a:p>
            <a:pPr marL="457200" indent="-457200">
              <a:buAutoNum type="arabicPeriod"/>
            </a:pPr>
            <a:endParaRPr lang="en-US" sz="2400" dirty="0"/>
          </a:p>
          <a:p>
            <a:pPr marL="457200" indent="-457200">
              <a:buAutoNum type="arabicPeriod"/>
            </a:pPr>
            <a:endParaRPr lang="en-US" sz="2400" dirty="0" smtClean="0"/>
          </a:p>
          <a:p>
            <a:pPr marL="457200" indent="-457200">
              <a:buAutoNum type="arabicPeriod"/>
            </a:pPr>
            <a:endParaRPr lang="en-US" sz="2400" dirty="0"/>
          </a:p>
          <a:p>
            <a:pPr marL="457200" indent="-457200">
              <a:buAutoNum type="arabicPeriod"/>
            </a:pPr>
            <a:r>
              <a:rPr lang="en-US" sz="2400" dirty="0" smtClean="0"/>
              <a:t>Record your </a:t>
            </a:r>
            <a:r>
              <a:rPr lang="en-US" sz="2400" dirty="0" smtClean="0"/>
              <a:t>team’s </a:t>
            </a:r>
            <a:r>
              <a:rPr lang="en-US" sz="2400" dirty="0" smtClean="0"/>
              <a:t>time</a:t>
            </a:r>
          </a:p>
          <a:p>
            <a:pPr marL="457200" indent="-457200">
              <a:buAutoNum type="arabicPeriod"/>
            </a:pPr>
            <a:r>
              <a:rPr lang="en-US" sz="2400" dirty="0" smtClean="0"/>
              <a:t>Bonus: How could we get a better estimate for π? </a:t>
            </a:r>
          </a:p>
          <a:p>
            <a:pPr marL="457200" indent="-457200">
              <a:buAutoNum type="arabicPeriod"/>
            </a:pPr>
            <a:endParaRPr lang="en-US" sz="2400" dirty="0"/>
          </a:p>
          <a:p>
            <a:endParaRPr lang="en-US" dirty="0">
              <a:solidFill>
                <a:srgbClr val="0000FF"/>
              </a:solidFill>
            </a:endParaRPr>
          </a:p>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028444031"/>
              </p:ext>
            </p:extLst>
          </p:nvPr>
        </p:nvGraphicFramePr>
        <p:xfrm>
          <a:off x="3618645" y="3738947"/>
          <a:ext cx="17791112" cy="863600"/>
        </p:xfrm>
        <a:graphic>
          <a:graphicData uri="http://schemas.openxmlformats.org/presentationml/2006/ole">
            <mc:AlternateContent xmlns:mc="http://schemas.openxmlformats.org/markup-compatibility/2006">
              <mc:Choice xmlns:v="urn:schemas-microsoft-com:vml" Requires="v">
                <p:oleObj spid="_x0000_s4136" name="Document" r:id="rId4" imgW="5486400" imgH="266700" progId="Word.Document.12">
                  <p:embed/>
                </p:oleObj>
              </mc:Choice>
              <mc:Fallback>
                <p:oleObj name="Document" r:id="rId4" imgW="5486400" imgH="266700" progId="Word.Document.12">
                  <p:embed/>
                  <p:pic>
                    <p:nvPicPr>
                      <p:cNvPr id="0" name=""/>
                      <p:cNvPicPr/>
                      <p:nvPr/>
                    </p:nvPicPr>
                    <p:blipFill>
                      <a:blip r:embed="rId5"/>
                      <a:stretch>
                        <a:fillRect/>
                      </a:stretch>
                    </p:blipFill>
                    <p:spPr>
                      <a:xfrm>
                        <a:off x="3618645" y="3738947"/>
                        <a:ext cx="17791112" cy="863600"/>
                      </a:xfrm>
                      <a:prstGeom prst="rect">
                        <a:avLst/>
                      </a:prstGeom>
                    </p:spPr>
                  </p:pic>
                </p:oleObj>
              </mc:Fallback>
            </mc:AlternateContent>
          </a:graphicData>
        </a:graphic>
      </p:graphicFrame>
    </p:spTree>
    <p:extLst>
      <p:ext uri="{BB962C8B-B14F-4D97-AF65-F5344CB8AC3E}">
        <p14:creationId xmlns:p14="http://schemas.microsoft.com/office/powerpoint/2010/main" val="377017613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720"/>
            <a:ext cx="8229600" cy="1143000"/>
          </a:xfrm>
        </p:spPr>
        <p:txBody>
          <a:bodyPr/>
          <a:lstStyle/>
          <a:p>
            <a:r>
              <a:rPr lang="en-US" dirty="0" smtClean="0"/>
              <a:t>Thank You! </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2272"/>
          <a:stretch/>
        </p:blipFill>
        <p:spPr>
          <a:xfrm>
            <a:off x="239104" y="1308425"/>
            <a:ext cx="2743200" cy="3087577"/>
          </a:xfrm>
          <a:prstGeom prst="rect">
            <a:avLst/>
          </a:prstGeom>
        </p:spPr>
      </p:pic>
      <p:sp>
        <p:nvSpPr>
          <p:cNvPr id="6" name="TextBox 5"/>
          <p:cNvSpPr txBox="1"/>
          <p:nvPr/>
        </p:nvSpPr>
        <p:spPr>
          <a:xfrm>
            <a:off x="3168112" y="1308425"/>
            <a:ext cx="5337271" cy="1938992"/>
          </a:xfrm>
          <a:prstGeom prst="rect">
            <a:avLst/>
          </a:prstGeom>
          <a:noFill/>
        </p:spPr>
        <p:txBody>
          <a:bodyPr wrap="square" rtlCol="0">
            <a:spAutoFit/>
          </a:bodyPr>
          <a:lstStyle/>
          <a:p>
            <a:r>
              <a:rPr lang="en-US" sz="2400" i="1" dirty="0"/>
              <a:t>This </a:t>
            </a:r>
            <a:r>
              <a:rPr lang="en-US" sz="2400" i="1" dirty="0" smtClean="0"/>
              <a:t>work </a:t>
            </a:r>
            <a:r>
              <a:rPr lang="en-US" sz="2400" i="1" dirty="0"/>
              <a:t>used resources of the Oak Ridge Leadership Computing Facility, which is a DOE Office of Science User Facility supported under Contract DE-AC05-00OR22725.</a:t>
            </a:r>
            <a:endParaRPr lang="en-US" dirty="0"/>
          </a:p>
        </p:txBody>
      </p:sp>
    </p:spTree>
    <p:extLst>
      <p:ext uri="{BB962C8B-B14F-4D97-AF65-F5344CB8AC3E}">
        <p14:creationId xmlns:p14="http://schemas.microsoft.com/office/powerpoint/2010/main" val="298611879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433" y="236982"/>
            <a:ext cx="8636290" cy="496290"/>
          </a:xfrm>
        </p:spPr>
        <p:txBody>
          <a:bodyPr/>
          <a:lstStyle/>
          <a:p>
            <a:r>
              <a:rPr lang="en-US" dirty="0" smtClean="0"/>
              <a:t>Monte Carlo Pi. C</a:t>
            </a:r>
            <a:endParaRPr lang="en-US" dirty="0"/>
          </a:p>
        </p:txBody>
      </p:sp>
      <p:pic>
        <p:nvPicPr>
          <p:cNvPr id="4" name="Picture 3" descr="Screen Shot 2017-05-05 at 6.19.54 PM.png"/>
          <p:cNvPicPr>
            <a:picLocks noChangeAspect="1"/>
          </p:cNvPicPr>
          <p:nvPr/>
        </p:nvPicPr>
        <p:blipFill rotWithShape="1">
          <a:blip r:embed="rId2">
            <a:extLst>
              <a:ext uri="{28A0092B-C50C-407E-A947-70E740481C1C}">
                <a14:useLocalDpi xmlns:a14="http://schemas.microsoft.com/office/drawing/2010/main" val="0"/>
              </a:ext>
            </a:extLst>
          </a:blip>
          <a:srcRect l="2181" t="9788" r="-2181" b="5109"/>
          <a:stretch/>
        </p:blipFill>
        <p:spPr>
          <a:xfrm>
            <a:off x="199433" y="1066800"/>
            <a:ext cx="9144000" cy="5499100"/>
          </a:xfrm>
          <a:prstGeom prst="rect">
            <a:avLst/>
          </a:prstGeom>
        </p:spPr>
      </p:pic>
    </p:spTree>
    <p:extLst>
      <p:ext uri="{BB962C8B-B14F-4D97-AF65-F5344CB8AC3E}">
        <p14:creationId xmlns:p14="http://schemas.microsoft.com/office/powerpoint/2010/main" val="239909166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Computing</a:t>
            </a:r>
            <a:endParaRPr lang="en-US" dirty="0"/>
          </a:p>
        </p:txBody>
      </p:sp>
      <p:sp>
        <p:nvSpPr>
          <p:cNvPr id="3" name="Content Placeholder 2"/>
          <p:cNvSpPr>
            <a:spLocks noGrp="1"/>
          </p:cNvSpPr>
          <p:nvPr>
            <p:ph idx="1"/>
          </p:nvPr>
        </p:nvSpPr>
        <p:spPr>
          <a:xfrm>
            <a:off x="457200" y="1287592"/>
            <a:ext cx="8229600" cy="4525963"/>
          </a:xfrm>
        </p:spPr>
        <p:txBody>
          <a:bodyPr/>
          <a:lstStyle/>
          <a:p>
            <a:r>
              <a:rPr lang="en-US" dirty="0">
                <a:solidFill>
                  <a:srgbClr val="FF0000"/>
                </a:solidFill>
              </a:rPr>
              <a:t>Parallel computing </a:t>
            </a:r>
            <a:r>
              <a:rPr lang="en-US" dirty="0"/>
              <a:t>— Multiple processors are split up and specially adapted to work on </a:t>
            </a:r>
            <a:r>
              <a:rPr lang="en-US" dirty="0" smtClean="0"/>
              <a:t>different parts of the </a:t>
            </a:r>
            <a:r>
              <a:rPr lang="en-US" dirty="0"/>
              <a:t>same task at the same time, achieving faster results.</a:t>
            </a:r>
          </a:p>
          <a:p>
            <a:endParaRPr lang="en-US" dirty="0"/>
          </a:p>
          <a:p>
            <a:endParaRPr lang="en-US" dirty="0"/>
          </a:p>
        </p:txBody>
      </p:sp>
      <p:pic>
        <p:nvPicPr>
          <p:cNvPr id="4" name="Picture 3"/>
          <p:cNvPicPr>
            <a:picLocks noChangeAspect="1"/>
          </p:cNvPicPr>
          <p:nvPr/>
        </p:nvPicPr>
        <p:blipFill>
          <a:blip r:embed="rId2"/>
          <a:stretch>
            <a:fillRect/>
          </a:stretch>
        </p:blipFill>
        <p:spPr>
          <a:xfrm>
            <a:off x="60786" y="2470349"/>
            <a:ext cx="9083214" cy="5109308"/>
          </a:xfrm>
          <a:prstGeom prst="rect">
            <a:avLst/>
          </a:prstGeom>
        </p:spPr>
      </p:pic>
    </p:spTree>
    <p:extLst>
      <p:ext uri="{BB962C8B-B14F-4D97-AF65-F5344CB8AC3E}">
        <p14:creationId xmlns:p14="http://schemas.microsoft.com/office/powerpoint/2010/main" val="25722911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720"/>
            <a:ext cx="8229600" cy="1143000"/>
          </a:xfrm>
        </p:spPr>
        <p:txBody>
          <a:bodyPr/>
          <a:lstStyle/>
          <a:p>
            <a:r>
              <a:rPr lang="en-US" dirty="0" smtClean="0"/>
              <a:t>Playing Darts to Find π</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2272"/>
          <a:stretch/>
        </p:blipFill>
        <p:spPr>
          <a:xfrm>
            <a:off x="239104" y="1308425"/>
            <a:ext cx="2743200" cy="3087577"/>
          </a:xfrm>
          <a:prstGeom prst="rect">
            <a:avLst/>
          </a:prstGeom>
        </p:spPr>
      </p:pic>
      <p:sp>
        <p:nvSpPr>
          <p:cNvPr id="6" name="TextBox 5"/>
          <p:cNvSpPr txBox="1"/>
          <p:nvPr/>
        </p:nvSpPr>
        <p:spPr>
          <a:xfrm>
            <a:off x="3168112" y="1308425"/>
            <a:ext cx="5337271" cy="5078313"/>
          </a:xfrm>
          <a:prstGeom prst="rect">
            <a:avLst/>
          </a:prstGeom>
          <a:noFill/>
        </p:spPr>
        <p:txBody>
          <a:bodyPr wrap="square" rtlCol="0">
            <a:spAutoFit/>
          </a:bodyPr>
          <a:lstStyle/>
          <a:p>
            <a:r>
              <a:rPr lang="en-US" sz="2400" b="1" dirty="0" smtClean="0"/>
              <a:t>Kernel: </a:t>
            </a:r>
            <a:r>
              <a:rPr lang="en-US" sz="2400" dirty="0" smtClean="0"/>
              <a:t>Human supercomputer, count the darts in the circle on the 20 dartboards and enter them in the “array.”</a:t>
            </a:r>
          </a:p>
          <a:p>
            <a:r>
              <a:rPr lang="en-US" sz="2400" b="1" dirty="0" smtClean="0"/>
              <a:t>Reduction: </a:t>
            </a:r>
            <a:r>
              <a:rPr lang="en-US" sz="2400" dirty="0" smtClean="0"/>
              <a:t>Sum the 20 counts!  To get  </a:t>
            </a:r>
            <a:r>
              <a:rPr lang="en-US" sz="2400" i="1" dirty="0" smtClean="0">
                <a:solidFill>
                  <a:srgbClr val="0000FF"/>
                </a:solidFill>
              </a:rPr>
              <a:t># darts circle.</a:t>
            </a:r>
          </a:p>
          <a:p>
            <a:r>
              <a:rPr lang="en-US" sz="2400" b="1" dirty="0" smtClean="0"/>
              <a:t>Result: </a:t>
            </a:r>
            <a:r>
              <a:rPr lang="en-US" sz="2400" dirty="0" smtClean="0"/>
              <a:t>Put</a:t>
            </a:r>
            <a:r>
              <a:rPr lang="en-US" sz="2400" dirty="0" smtClean="0">
                <a:solidFill>
                  <a:srgbClr val="0000FF"/>
                </a:solidFill>
              </a:rPr>
              <a:t> </a:t>
            </a:r>
            <a:r>
              <a:rPr lang="en-US" sz="2400" i="1" dirty="0">
                <a:solidFill>
                  <a:srgbClr val="0000FF"/>
                </a:solidFill>
              </a:rPr>
              <a:t># darts </a:t>
            </a:r>
            <a:r>
              <a:rPr lang="en-US" sz="2400" dirty="0" smtClean="0"/>
              <a:t>circle in the equation below to get your estimate for Pi, then report your result  to us. You will be timed. The fastest team wins.</a:t>
            </a:r>
          </a:p>
          <a:p>
            <a:endParaRPr lang="en-US" sz="2400" dirty="0"/>
          </a:p>
          <a:p>
            <a:endParaRPr lang="en-US" dirty="0">
              <a:solidFill>
                <a:srgbClr val="0000FF"/>
              </a:solidFill>
            </a:endParaRPr>
          </a:p>
          <a:p>
            <a:endParaRPr lang="en-US" dirty="0"/>
          </a:p>
        </p:txBody>
      </p:sp>
      <p:graphicFrame>
        <p:nvGraphicFramePr>
          <p:cNvPr id="12" name="Object 11"/>
          <p:cNvGraphicFramePr>
            <a:graphicFrameLocks noChangeAspect="1"/>
          </p:cNvGraphicFramePr>
          <p:nvPr>
            <p:extLst>
              <p:ext uri="{D42A27DB-BD31-4B8C-83A1-F6EECF244321}">
                <p14:modId xmlns:p14="http://schemas.microsoft.com/office/powerpoint/2010/main" val="4177323988"/>
              </p:ext>
            </p:extLst>
          </p:nvPr>
        </p:nvGraphicFramePr>
        <p:xfrm>
          <a:off x="1195880" y="5621741"/>
          <a:ext cx="17791112" cy="863600"/>
        </p:xfrm>
        <a:graphic>
          <a:graphicData uri="http://schemas.openxmlformats.org/presentationml/2006/ole">
            <mc:AlternateContent xmlns:mc="http://schemas.openxmlformats.org/markup-compatibility/2006">
              <mc:Choice xmlns:v="urn:schemas-microsoft-com:vml" Requires="v">
                <p:oleObj spid="_x0000_s3140" name="Document" r:id="rId4" imgW="5486400" imgH="266700" progId="Word.Document.12">
                  <p:embed/>
                </p:oleObj>
              </mc:Choice>
              <mc:Fallback>
                <p:oleObj name="Document" r:id="rId4" imgW="5486400" imgH="266700" progId="Word.Document.12">
                  <p:embed/>
                  <p:pic>
                    <p:nvPicPr>
                      <p:cNvPr id="0" name=""/>
                      <p:cNvPicPr/>
                      <p:nvPr/>
                    </p:nvPicPr>
                    <p:blipFill>
                      <a:blip r:embed="rId5"/>
                      <a:stretch>
                        <a:fillRect/>
                      </a:stretch>
                    </p:blipFill>
                    <p:spPr>
                      <a:xfrm>
                        <a:off x="1195880" y="5621741"/>
                        <a:ext cx="17791112" cy="863600"/>
                      </a:xfrm>
                      <a:prstGeom prst="rect">
                        <a:avLst/>
                      </a:prstGeom>
                    </p:spPr>
                  </p:pic>
                </p:oleObj>
              </mc:Fallback>
            </mc:AlternateContent>
          </a:graphicData>
        </a:graphic>
      </p:graphicFrame>
    </p:spTree>
    <p:extLst>
      <p:ext uri="{BB962C8B-B14F-4D97-AF65-F5344CB8AC3E}">
        <p14:creationId xmlns:p14="http://schemas.microsoft.com/office/powerpoint/2010/main" val="420562588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“Split up </a:t>
            </a:r>
            <a:r>
              <a:rPr lang="en-US" dirty="0"/>
              <a:t>and </a:t>
            </a:r>
            <a:r>
              <a:rPr lang="en-US" dirty="0" smtClean="0"/>
              <a:t>Specially </a:t>
            </a:r>
            <a:r>
              <a:rPr lang="en-US" dirty="0"/>
              <a:t>A</a:t>
            </a:r>
            <a:r>
              <a:rPr lang="en-US" dirty="0" smtClean="0"/>
              <a:t>dapted”</a:t>
            </a:r>
            <a:endParaRPr lang="en-US" dirty="0"/>
          </a:p>
        </p:txBody>
      </p:sp>
      <p:sp>
        <p:nvSpPr>
          <p:cNvPr id="3" name="Content Placeholder 2"/>
          <p:cNvSpPr>
            <a:spLocks noGrp="1"/>
          </p:cNvSpPr>
          <p:nvPr>
            <p:ph idx="1"/>
          </p:nvPr>
        </p:nvSpPr>
        <p:spPr>
          <a:xfrm>
            <a:off x="363025" y="863995"/>
            <a:ext cx="8642640" cy="4195415"/>
          </a:xfrm>
        </p:spPr>
        <p:txBody>
          <a:bodyPr/>
          <a:lstStyle/>
          <a:p>
            <a:r>
              <a:rPr lang="en-US" dirty="0"/>
              <a:t>O</a:t>
            </a:r>
            <a:r>
              <a:rPr lang="en-US" dirty="0" smtClean="0"/>
              <a:t>ne person can dig a post-hole and install a fence post in 20 minutes.</a:t>
            </a:r>
          </a:p>
          <a:p>
            <a:r>
              <a:rPr lang="en-US" dirty="0" smtClean="0"/>
              <a:t>If only one person </a:t>
            </a:r>
            <a:r>
              <a:rPr lang="en-US" dirty="0" smtClean="0"/>
              <a:t>works, it </a:t>
            </a:r>
            <a:r>
              <a:rPr lang="en-US" dirty="0" smtClean="0"/>
              <a:t>will take days to put in a 60 post  fence.</a:t>
            </a:r>
          </a:p>
          <a:p>
            <a:r>
              <a:rPr lang="en-US" dirty="0" smtClean="0"/>
              <a:t>If 60 people each put in a post, it will take less than an afternoon to put in the same fence.</a:t>
            </a:r>
          </a:p>
        </p:txBody>
      </p:sp>
      <p:pic>
        <p:nvPicPr>
          <p:cNvPr id="40" name="Picture 39" descr="Screen Shot 2015-02-09 at 12.20.35 PM.png"/>
          <p:cNvPicPr>
            <a:picLocks noChangeAspect="1"/>
          </p:cNvPicPr>
          <p:nvPr/>
        </p:nvPicPr>
        <p:blipFill rotWithShape="1">
          <a:blip r:embed="rId2">
            <a:extLst>
              <a:ext uri="{28A0092B-C50C-407E-A947-70E740481C1C}">
                <a14:useLocalDpi xmlns:a14="http://schemas.microsoft.com/office/drawing/2010/main" val="0"/>
              </a:ext>
            </a:extLst>
          </a:blip>
          <a:srcRect t="14231"/>
          <a:stretch/>
        </p:blipFill>
        <p:spPr>
          <a:xfrm>
            <a:off x="740800" y="4388909"/>
            <a:ext cx="855113" cy="1131638"/>
          </a:xfrm>
          <a:prstGeom prst="rect">
            <a:avLst/>
          </a:prstGeom>
        </p:spPr>
      </p:pic>
      <p:pic>
        <p:nvPicPr>
          <p:cNvPr id="43" name="Content Placeholder 6" descr="Screen Shot 2015-02-09 at 12.20.35 PM.png"/>
          <p:cNvPicPr>
            <a:picLocks noChangeAspect="1"/>
          </p:cNvPicPr>
          <p:nvPr/>
        </p:nvPicPr>
        <p:blipFill rotWithShape="1">
          <a:blip r:embed="rId2">
            <a:extLst>
              <a:ext uri="{28A0092B-C50C-407E-A947-70E740481C1C}">
                <a14:useLocalDpi xmlns:a14="http://schemas.microsoft.com/office/drawing/2010/main" val="0"/>
              </a:ext>
            </a:extLst>
          </a:blip>
          <a:srcRect t="14231"/>
          <a:stretch/>
        </p:blipFill>
        <p:spPr>
          <a:xfrm>
            <a:off x="3698459" y="3823090"/>
            <a:ext cx="855114" cy="1131638"/>
          </a:xfrm>
          <a:prstGeom prst="rect">
            <a:avLst/>
          </a:prstGeom>
        </p:spPr>
      </p:pic>
      <p:pic>
        <p:nvPicPr>
          <p:cNvPr id="44" name="Picture 43" descr="Screen Shot 2015-02-09 at 12.20.35 PM.png"/>
          <p:cNvPicPr>
            <a:picLocks noChangeAspect="1"/>
          </p:cNvPicPr>
          <p:nvPr/>
        </p:nvPicPr>
        <p:blipFill rotWithShape="1">
          <a:blip r:embed="rId2">
            <a:extLst>
              <a:ext uri="{28A0092B-C50C-407E-A947-70E740481C1C}">
                <a14:useLocalDpi xmlns:a14="http://schemas.microsoft.com/office/drawing/2010/main" val="0"/>
              </a:ext>
            </a:extLst>
          </a:blip>
          <a:srcRect t="14231"/>
          <a:stretch/>
        </p:blipFill>
        <p:spPr>
          <a:xfrm>
            <a:off x="4684345" y="3823088"/>
            <a:ext cx="855113" cy="1131638"/>
          </a:xfrm>
          <a:prstGeom prst="rect">
            <a:avLst/>
          </a:prstGeom>
        </p:spPr>
      </p:pic>
      <p:pic>
        <p:nvPicPr>
          <p:cNvPr id="45" name="Content Placeholder 6" descr="Screen Shot 2015-02-09 at 12.20.35 PM.png"/>
          <p:cNvPicPr>
            <a:picLocks noChangeAspect="1"/>
          </p:cNvPicPr>
          <p:nvPr/>
        </p:nvPicPr>
        <p:blipFill rotWithShape="1">
          <a:blip r:embed="rId2">
            <a:extLst>
              <a:ext uri="{28A0092B-C50C-407E-A947-70E740481C1C}">
                <a14:useLocalDpi xmlns:a14="http://schemas.microsoft.com/office/drawing/2010/main" val="0"/>
              </a:ext>
            </a:extLst>
          </a:blip>
          <a:srcRect t="14231"/>
          <a:stretch/>
        </p:blipFill>
        <p:spPr>
          <a:xfrm>
            <a:off x="5670231" y="3823089"/>
            <a:ext cx="855114" cy="1131638"/>
          </a:xfrm>
          <a:prstGeom prst="rect">
            <a:avLst/>
          </a:prstGeom>
        </p:spPr>
      </p:pic>
      <p:pic>
        <p:nvPicPr>
          <p:cNvPr id="46" name="Picture 45" descr="Screen Shot 2015-02-09 at 12.20.35 PM.png"/>
          <p:cNvPicPr>
            <a:picLocks noChangeAspect="1"/>
          </p:cNvPicPr>
          <p:nvPr/>
        </p:nvPicPr>
        <p:blipFill rotWithShape="1">
          <a:blip r:embed="rId2">
            <a:extLst>
              <a:ext uri="{28A0092B-C50C-407E-A947-70E740481C1C}">
                <a14:useLocalDpi xmlns:a14="http://schemas.microsoft.com/office/drawing/2010/main" val="0"/>
              </a:ext>
            </a:extLst>
          </a:blip>
          <a:srcRect t="14231"/>
          <a:stretch/>
        </p:blipFill>
        <p:spPr>
          <a:xfrm>
            <a:off x="6656118" y="3823087"/>
            <a:ext cx="855113" cy="1131638"/>
          </a:xfrm>
          <a:prstGeom prst="rect">
            <a:avLst/>
          </a:prstGeom>
        </p:spPr>
      </p:pic>
      <p:pic>
        <p:nvPicPr>
          <p:cNvPr id="47" name="Content Placeholder 6" descr="Screen Shot 2015-02-09 at 12.20.35 PM.png"/>
          <p:cNvPicPr>
            <a:picLocks noChangeAspect="1"/>
          </p:cNvPicPr>
          <p:nvPr/>
        </p:nvPicPr>
        <p:blipFill rotWithShape="1">
          <a:blip r:embed="rId2">
            <a:extLst>
              <a:ext uri="{28A0092B-C50C-407E-A947-70E740481C1C}">
                <a14:useLocalDpi xmlns:a14="http://schemas.microsoft.com/office/drawing/2010/main" val="0"/>
              </a:ext>
            </a:extLst>
          </a:blip>
          <a:srcRect t="14231"/>
          <a:stretch/>
        </p:blipFill>
        <p:spPr>
          <a:xfrm>
            <a:off x="7642004" y="3823088"/>
            <a:ext cx="855114" cy="1131638"/>
          </a:xfrm>
          <a:prstGeom prst="rect">
            <a:avLst/>
          </a:prstGeom>
        </p:spPr>
      </p:pic>
      <p:pic>
        <p:nvPicPr>
          <p:cNvPr id="51" name="Content Placeholder 6" descr="Screen Shot 2015-02-09 at 12.20.35 PM.png"/>
          <p:cNvPicPr>
            <a:picLocks noChangeAspect="1"/>
          </p:cNvPicPr>
          <p:nvPr/>
        </p:nvPicPr>
        <p:blipFill rotWithShape="1">
          <a:blip r:embed="rId2">
            <a:extLst>
              <a:ext uri="{28A0092B-C50C-407E-A947-70E740481C1C}">
                <a14:useLocalDpi xmlns:a14="http://schemas.microsoft.com/office/drawing/2010/main" val="0"/>
              </a:ext>
            </a:extLst>
          </a:blip>
          <a:srcRect t="14231"/>
          <a:stretch/>
        </p:blipFill>
        <p:spPr>
          <a:xfrm>
            <a:off x="3698459" y="5065254"/>
            <a:ext cx="855114" cy="1131638"/>
          </a:xfrm>
          <a:prstGeom prst="rect">
            <a:avLst/>
          </a:prstGeom>
        </p:spPr>
      </p:pic>
      <p:pic>
        <p:nvPicPr>
          <p:cNvPr id="52" name="Picture 51" descr="Screen Shot 2015-02-09 at 12.20.35 PM.png"/>
          <p:cNvPicPr>
            <a:picLocks noChangeAspect="1"/>
          </p:cNvPicPr>
          <p:nvPr/>
        </p:nvPicPr>
        <p:blipFill rotWithShape="1">
          <a:blip r:embed="rId2">
            <a:extLst>
              <a:ext uri="{28A0092B-C50C-407E-A947-70E740481C1C}">
                <a14:useLocalDpi xmlns:a14="http://schemas.microsoft.com/office/drawing/2010/main" val="0"/>
              </a:ext>
            </a:extLst>
          </a:blip>
          <a:srcRect t="14231"/>
          <a:stretch/>
        </p:blipFill>
        <p:spPr>
          <a:xfrm>
            <a:off x="4684345" y="5065254"/>
            <a:ext cx="855113" cy="1131638"/>
          </a:xfrm>
          <a:prstGeom prst="rect">
            <a:avLst/>
          </a:prstGeom>
        </p:spPr>
      </p:pic>
      <p:pic>
        <p:nvPicPr>
          <p:cNvPr id="53" name="Content Placeholder 6" descr="Screen Shot 2015-02-09 at 12.20.35 PM.png"/>
          <p:cNvPicPr>
            <a:picLocks noChangeAspect="1"/>
          </p:cNvPicPr>
          <p:nvPr/>
        </p:nvPicPr>
        <p:blipFill rotWithShape="1">
          <a:blip r:embed="rId2">
            <a:extLst>
              <a:ext uri="{28A0092B-C50C-407E-A947-70E740481C1C}">
                <a14:useLocalDpi xmlns:a14="http://schemas.microsoft.com/office/drawing/2010/main" val="0"/>
              </a:ext>
            </a:extLst>
          </a:blip>
          <a:srcRect t="14231"/>
          <a:stretch/>
        </p:blipFill>
        <p:spPr>
          <a:xfrm>
            <a:off x="5670231" y="5065255"/>
            <a:ext cx="855114" cy="1131638"/>
          </a:xfrm>
          <a:prstGeom prst="rect">
            <a:avLst/>
          </a:prstGeom>
        </p:spPr>
      </p:pic>
      <p:pic>
        <p:nvPicPr>
          <p:cNvPr id="54" name="Picture 53" descr="Screen Shot 2015-02-09 at 12.20.35 PM.png"/>
          <p:cNvPicPr>
            <a:picLocks noChangeAspect="1"/>
          </p:cNvPicPr>
          <p:nvPr/>
        </p:nvPicPr>
        <p:blipFill rotWithShape="1">
          <a:blip r:embed="rId2">
            <a:extLst>
              <a:ext uri="{28A0092B-C50C-407E-A947-70E740481C1C}">
                <a14:useLocalDpi xmlns:a14="http://schemas.microsoft.com/office/drawing/2010/main" val="0"/>
              </a:ext>
            </a:extLst>
          </a:blip>
          <a:srcRect t="14231"/>
          <a:stretch/>
        </p:blipFill>
        <p:spPr>
          <a:xfrm>
            <a:off x="6656118" y="5065253"/>
            <a:ext cx="855113" cy="1131638"/>
          </a:xfrm>
          <a:prstGeom prst="rect">
            <a:avLst/>
          </a:prstGeom>
        </p:spPr>
      </p:pic>
      <p:pic>
        <p:nvPicPr>
          <p:cNvPr id="55" name="Content Placeholder 6" descr="Screen Shot 2015-02-09 at 12.20.35 PM.png"/>
          <p:cNvPicPr>
            <a:picLocks noChangeAspect="1"/>
          </p:cNvPicPr>
          <p:nvPr/>
        </p:nvPicPr>
        <p:blipFill rotWithShape="1">
          <a:blip r:embed="rId2">
            <a:extLst>
              <a:ext uri="{28A0092B-C50C-407E-A947-70E740481C1C}">
                <a14:useLocalDpi xmlns:a14="http://schemas.microsoft.com/office/drawing/2010/main" val="0"/>
              </a:ext>
            </a:extLst>
          </a:blip>
          <a:srcRect t="14231"/>
          <a:stretch/>
        </p:blipFill>
        <p:spPr>
          <a:xfrm>
            <a:off x="7642004" y="5065254"/>
            <a:ext cx="855114" cy="1131638"/>
          </a:xfrm>
          <a:prstGeom prst="rect">
            <a:avLst/>
          </a:prstGeom>
        </p:spPr>
      </p:pic>
      <p:sp>
        <p:nvSpPr>
          <p:cNvPr id="4" name="TextBox 3"/>
          <p:cNvSpPr txBox="1"/>
          <p:nvPr/>
        </p:nvSpPr>
        <p:spPr>
          <a:xfrm>
            <a:off x="2152371" y="4806473"/>
            <a:ext cx="881772" cy="656590"/>
          </a:xfrm>
          <a:prstGeom prst="rect">
            <a:avLst/>
          </a:prstGeom>
          <a:noFill/>
        </p:spPr>
        <p:txBody>
          <a:bodyPr wrap="none" rtlCol="0">
            <a:spAutoFit/>
          </a:bodyPr>
          <a:lstStyle/>
          <a:p>
            <a:pPr algn="ctr">
              <a:lnSpc>
                <a:spcPct val="90000"/>
              </a:lnSpc>
            </a:pPr>
            <a:r>
              <a:rPr lang="en-US" sz="4000" dirty="0" smtClean="0"/>
              <a:t>VS</a:t>
            </a:r>
          </a:p>
        </p:txBody>
      </p:sp>
    </p:spTree>
    <p:extLst>
      <p:ext uri="{BB962C8B-B14F-4D97-AF65-F5344CB8AC3E}">
        <p14:creationId xmlns:p14="http://schemas.microsoft.com/office/powerpoint/2010/main" val="19548337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60786" y="1690073"/>
            <a:ext cx="9083214" cy="5109308"/>
          </a:xfrm>
          <a:prstGeom prst="rect">
            <a:avLst/>
          </a:prstGeom>
        </p:spPr>
      </p:pic>
      <p:sp>
        <p:nvSpPr>
          <p:cNvPr id="6" name="TextBox 5"/>
          <p:cNvSpPr txBox="1"/>
          <p:nvPr/>
        </p:nvSpPr>
        <p:spPr>
          <a:xfrm>
            <a:off x="353862" y="432864"/>
            <a:ext cx="8203983" cy="2123658"/>
          </a:xfrm>
          <a:prstGeom prst="rect">
            <a:avLst/>
          </a:prstGeom>
          <a:noFill/>
        </p:spPr>
        <p:txBody>
          <a:bodyPr wrap="square" rtlCol="0">
            <a:spAutoFit/>
          </a:bodyPr>
          <a:lstStyle/>
          <a:p>
            <a:r>
              <a:rPr lang="en-US" sz="4400" dirty="0" smtClean="0"/>
              <a:t>Like having 20,000 really </a:t>
            </a:r>
            <a:r>
              <a:rPr lang="en-US" sz="4400" dirty="0"/>
              <a:t>g</a:t>
            </a:r>
            <a:r>
              <a:rPr lang="en-US" sz="4400" dirty="0" smtClean="0"/>
              <a:t>ood </a:t>
            </a:r>
            <a:r>
              <a:rPr lang="en-US" sz="4400" dirty="0"/>
              <a:t>l</a:t>
            </a:r>
            <a:r>
              <a:rPr lang="en-US" sz="4400" dirty="0" smtClean="0"/>
              <a:t>aptops working together to help solve a problem!</a:t>
            </a:r>
            <a:endParaRPr lang="en-US" sz="4400" dirty="0"/>
          </a:p>
        </p:txBody>
      </p:sp>
    </p:spTree>
    <p:extLst>
      <p:ext uri="{BB962C8B-B14F-4D97-AF65-F5344CB8AC3E}">
        <p14:creationId xmlns:p14="http://schemas.microsoft.com/office/powerpoint/2010/main" val="72921106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Do </a:t>
            </a:r>
            <a:r>
              <a:rPr lang="en-US" dirty="0"/>
              <a:t>T</a:t>
            </a:r>
            <a:r>
              <a:rPr lang="en-US" dirty="0" smtClean="0"/>
              <a:t>his?</a:t>
            </a:r>
            <a:endParaRPr lang="en-US" dirty="0"/>
          </a:p>
        </p:txBody>
      </p:sp>
      <p:sp>
        <p:nvSpPr>
          <p:cNvPr id="3" name="Content Placeholder 2"/>
          <p:cNvSpPr>
            <a:spLocks noGrp="1"/>
          </p:cNvSpPr>
          <p:nvPr>
            <p:ph idx="1"/>
          </p:nvPr>
        </p:nvSpPr>
        <p:spPr/>
        <p:txBody>
          <a:bodyPr>
            <a:normAutofit/>
          </a:bodyPr>
          <a:lstStyle/>
          <a:p>
            <a:r>
              <a:rPr lang="en-US" sz="4000" dirty="0" smtClean="0"/>
              <a:t>You can calculate things you can not do with any other method. </a:t>
            </a:r>
          </a:p>
          <a:p>
            <a:endParaRPr lang="en-US" sz="4000" dirty="0"/>
          </a:p>
          <a:p>
            <a:r>
              <a:rPr lang="en-US" sz="4000" dirty="0" smtClean="0"/>
              <a:t>Solve systems of literally </a:t>
            </a:r>
            <a:r>
              <a:rPr lang="en-US" sz="4000" b="1" i="1" dirty="0" smtClean="0"/>
              <a:t>1000s</a:t>
            </a:r>
            <a:r>
              <a:rPr lang="en-US" sz="4000" dirty="0" smtClean="0"/>
              <a:t> of equations! </a:t>
            </a:r>
          </a:p>
        </p:txBody>
      </p:sp>
    </p:spTree>
    <p:extLst>
      <p:ext uri="{BB962C8B-B14F-4D97-AF65-F5344CB8AC3E}">
        <p14:creationId xmlns:p14="http://schemas.microsoft.com/office/powerpoint/2010/main" val="135924406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Engineering: Smart Truck</a:t>
            </a:r>
            <a:endParaRPr lang="en-US" dirty="0"/>
          </a:p>
        </p:txBody>
      </p:sp>
      <p:pic>
        <p:nvPicPr>
          <p:cNvPr id="3" name="Picture 2"/>
          <p:cNvPicPr>
            <a:picLocks noChangeAspect="1"/>
          </p:cNvPicPr>
          <p:nvPr/>
        </p:nvPicPr>
        <p:blipFill rotWithShape="1">
          <a:blip r:embed="rId2"/>
          <a:srcRect l="7854" t="5389" r="1944"/>
          <a:stretch/>
        </p:blipFill>
        <p:spPr>
          <a:xfrm>
            <a:off x="1892299" y="747130"/>
            <a:ext cx="5727701" cy="3604652"/>
          </a:xfrm>
          <a:prstGeom prst="rect">
            <a:avLst/>
          </a:prstGeom>
        </p:spPr>
      </p:pic>
      <p:pic>
        <p:nvPicPr>
          <p:cNvPr id="5" name="Picture 4"/>
          <p:cNvPicPr>
            <a:picLocks noChangeAspect="1"/>
          </p:cNvPicPr>
          <p:nvPr/>
        </p:nvPicPr>
        <p:blipFill rotWithShape="1">
          <a:blip r:embed="rId3"/>
          <a:srcRect b="30403"/>
          <a:stretch/>
        </p:blipFill>
        <p:spPr>
          <a:xfrm>
            <a:off x="1936750" y="4253182"/>
            <a:ext cx="5340350" cy="2477818"/>
          </a:xfrm>
          <a:prstGeom prst="rect">
            <a:avLst/>
          </a:prstGeom>
        </p:spPr>
      </p:pic>
    </p:spTree>
    <p:extLst>
      <p:ext uri="{BB962C8B-B14F-4D97-AF65-F5344CB8AC3E}">
        <p14:creationId xmlns:p14="http://schemas.microsoft.com/office/powerpoint/2010/main" val="49042116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74636"/>
            <a:ext cx="8229600" cy="1143000"/>
          </a:xfrm>
        </p:spPr>
        <p:txBody>
          <a:bodyPr>
            <a:normAutofit/>
          </a:bodyPr>
          <a:lstStyle/>
          <a:p>
            <a:r>
              <a:rPr lang="en-US" dirty="0" smtClean="0"/>
              <a:t>Stellar Explosions and Galaxy Formation: Dark Matter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992" y="1681623"/>
            <a:ext cx="6324013" cy="4583772"/>
          </a:xfrm>
          <a:prstGeom prst="rect">
            <a:avLst/>
          </a:prstGeom>
        </p:spPr>
      </p:pic>
    </p:spTree>
    <p:extLst>
      <p:ext uri="{BB962C8B-B14F-4D97-AF65-F5344CB8AC3E}">
        <p14:creationId xmlns:p14="http://schemas.microsoft.com/office/powerpoint/2010/main" val="4662157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77021"/>
            <a:ext cx="8229600" cy="1143000"/>
          </a:xfrm>
        </p:spPr>
        <p:txBody>
          <a:bodyPr>
            <a:normAutofit/>
          </a:bodyPr>
          <a:lstStyle/>
          <a:p>
            <a:r>
              <a:rPr lang="en-US" dirty="0" smtClean="0"/>
              <a:t>Find New Medicine: Drug Candidates and their Receptors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807" y="2057952"/>
            <a:ext cx="6142383" cy="4103453"/>
          </a:xfrm>
          <a:prstGeom prst="rect">
            <a:avLst/>
          </a:prstGeom>
        </p:spPr>
      </p:pic>
    </p:spTree>
    <p:extLst>
      <p:ext uri="{BB962C8B-B14F-4D97-AF65-F5344CB8AC3E}">
        <p14:creationId xmlns:p14="http://schemas.microsoft.com/office/powerpoint/2010/main" val="166761473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Theme">
  <a:themeElements>
    <a:clrScheme name="ORNL corporate palette May 28 saturation adjust">
      <a:dk1>
        <a:sysClr val="windowText" lastClr="000000"/>
      </a:dk1>
      <a:lt1>
        <a:sysClr val="window" lastClr="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txDef>
      <a:spPr>
        <a:noFill/>
      </a:spPr>
      <a:bodyPr wrap="none" rtlCol="0">
        <a:spAutoFit/>
      </a:bodyPr>
      <a:lstStyle>
        <a:defPPr algn="ctr">
          <a:lnSpc>
            <a:spcPct val="90000"/>
          </a:lnSpc>
          <a:defRPr dirty="0" smtClean="0"/>
        </a:defPPr>
      </a:lstStyle>
    </a:txDef>
  </a:objectDefaults>
  <a:extraClrSchemeLst/>
  <a:extLst>
    <a:ext uri="{05A4C25C-085E-4340-85A3-A5531E510DB2}">
      <thm15:themeFamily xmlns:thm15="http://schemas.microsoft.com/office/thememl/2012/main" xmlns="" name="ORNL template_4x3_160226.potx" id="{DF21DB35-F0E5-4B9D-A31C-3B8FCA7CFF42}" vid="{C80A0934-B94A-49A3-9B10-0453C9DE6C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20334</TotalTime>
  <Words>1812</Words>
  <Application>Microsoft Macintosh PowerPoint</Application>
  <PresentationFormat>On-screen Show (4:3)</PresentationFormat>
  <Paragraphs>208</Paragraphs>
  <Slides>30</Slides>
  <Notes>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30</vt:i4>
      </vt:variant>
    </vt:vector>
  </HeadingPairs>
  <TitlesOfParts>
    <vt:vector size="33" baseType="lpstr">
      <vt:lpstr>Default Theme</vt:lpstr>
      <vt:lpstr>Microsoft Word Document</vt:lpstr>
      <vt:lpstr>Document</vt:lpstr>
      <vt:lpstr>Human Supercomputer</vt:lpstr>
      <vt:lpstr>Parallel Computing</vt:lpstr>
      <vt:lpstr>Parallel Computing</vt:lpstr>
      <vt:lpstr>“Split up and Specially Adapted”</vt:lpstr>
      <vt:lpstr>PowerPoint Presentation</vt:lpstr>
      <vt:lpstr>Why Do This?</vt:lpstr>
      <vt:lpstr>Model Engineering: Smart Truck</vt:lpstr>
      <vt:lpstr>Stellar Explosions and Galaxy Formation: Dark Matter</vt:lpstr>
      <vt:lpstr>Find New Medicine: Drug Candidates and their Receptors</vt:lpstr>
      <vt:lpstr>Discover New Fuel: Biofuel from Plants</vt:lpstr>
      <vt:lpstr>Design New Materials Starting with Atoms </vt:lpstr>
      <vt:lpstr>Human Supercomputer </vt:lpstr>
      <vt:lpstr>What Will We Solve? </vt:lpstr>
      <vt:lpstr>PowerPoint Presentation</vt:lpstr>
      <vt:lpstr>PowerPoint Presentation</vt:lpstr>
      <vt:lpstr>PowerPoint Presentation</vt:lpstr>
      <vt:lpstr>PowerPoint Presentation</vt:lpstr>
      <vt:lpstr>PowerPoint Presentation</vt:lpstr>
      <vt:lpstr>PowerPoint Presentation</vt:lpstr>
      <vt:lpstr>Playing Darts to Find π</vt:lpstr>
      <vt:lpstr>Playing Darts to Find π</vt:lpstr>
      <vt:lpstr>Playing Darts to Find π</vt:lpstr>
      <vt:lpstr>Playing Darts to Find π</vt:lpstr>
      <vt:lpstr>Playing Darts to Find π</vt:lpstr>
      <vt:lpstr>Playing Darts to Find π</vt:lpstr>
      <vt:lpstr>Things to Consider</vt:lpstr>
      <vt:lpstr>Summary</vt:lpstr>
      <vt:lpstr>Thank You! </vt:lpstr>
      <vt:lpstr>Monte Carlo Pi. C</vt:lpstr>
      <vt:lpstr>Playing Darts to Find π</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Suzanne  Parete-Koon </dc:creator>
  <cp:lastModifiedBy>Suzanne  Parete-Koon </cp:lastModifiedBy>
  <cp:revision>73</cp:revision>
  <cp:lastPrinted>2017-05-08T16:00:54Z</cp:lastPrinted>
  <dcterms:created xsi:type="dcterms:W3CDTF">2017-04-12T15:48:42Z</dcterms:created>
  <dcterms:modified xsi:type="dcterms:W3CDTF">2017-05-08T16:08:41Z</dcterms:modified>
</cp:coreProperties>
</file>